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6858000" cy="9144000"/>
  <p:embeddedFontLst>
    <p:embeddedFont>
      <p:font typeface="Vollkorn"/>
      <p:bold r:id="rId32"/>
      <p:boldItalic r:id="rId33"/>
    </p:embeddedFont>
    <p:embeddedFont>
      <p:font typeface="Vollkorn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8" roundtripDataSignature="AMtx7miBpvDBc/QlpEqhGzQbhDKbW8Tt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Vollkorn-boldItalic.fntdata"/><Relationship Id="rId10" Type="http://schemas.openxmlformats.org/officeDocument/2006/relationships/slide" Target="slides/slide5.xml"/><Relationship Id="rId32" Type="http://schemas.openxmlformats.org/officeDocument/2006/relationships/font" Target="fonts/Vollkorn-bold.fntdata"/><Relationship Id="rId13" Type="http://schemas.openxmlformats.org/officeDocument/2006/relationships/slide" Target="slides/slide8.xml"/><Relationship Id="rId35" Type="http://schemas.openxmlformats.org/officeDocument/2006/relationships/font" Target="fonts/VollkornSemiBold-bold.fntdata"/><Relationship Id="rId12" Type="http://schemas.openxmlformats.org/officeDocument/2006/relationships/slide" Target="slides/slide7.xml"/><Relationship Id="rId34" Type="http://schemas.openxmlformats.org/officeDocument/2006/relationships/font" Target="fonts/VollkornSemiBold-regular.fntdata"/><Relationship Id="rId15" Type="http://schemas.openxmlformats.org/officeDocument/2006/relationships/slide" Target="slides/slide10.xml"/><Relationship Id="rId37" Type="http://schemas.openxmlformats.org/officeDocument/2006/relationships/font" Target="fonts/VollkornSemiBold-boldItalic.fntdata"/><Relationship Id="rId14" Type="http://schemas.openxmlformats.org/officeDocument/2006/relationships/slide" Target="slides/slide9.xml"/><Relationship Id="rId36" Type="http://schemas.openxmlformats.org/officeDocument/2006/relationships/font" Target="fonts/VollkornSemiBold-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6"/>
          <p:cNvSpPr/>
          <p:nvPr>
            <p:ph idx="2" type="pic"/>
          </p:nvPr>
        </p:nvSpPr>
        <p:spPr>
          <a:xfrm>
            <a:off x="1792288" y="612775"/>
            <a:ext cx="5486400" cy="4114800"/>
          </a:xfrm>
          <a:prstGeom prst="rect">
            <a:avLst/>
          </a:prstGeom>
          <a:noFill/>
          <a:ln>
            <a:noFill/>
          </a:ln>
        </p:spPr>
      </p:sp>
      <p:sp>
        <p:nvSpPr>
          <p:cNvPr id="64" name="Google Shape;64;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25.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7.png"/><Relationship Id="rId11" Type="http://schemas.openxmlformats.org/officeDocument/2006/relationships/image" Target="../media/image90.png"/><Relationship Id="rId10" Type="http://schemas.openxmlformats.org/officeDocument/2006/relationships/image" Target="../media/image73.png"/><Relationship Id="rId9" Type="http://schemas.openxmlformats.org/officeDocument/2006/relationships/image" Target="../media/image60.png"/><Relationship Id="rId5" Type="http://schemas.openxmlformats.org/officeDocument/2006/relationships/image" Target="../media/image8.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7.png"/><Relationship Id="rId11" Type="http://schemas.openxmlformats.org/officeDocument/2006/relationships/image" Target="../media/image50.png"/><Relationship Id="rId10" Type="http://schemas.openxmlformats.org/officeDocument/2006/relationships/image" Target="../media/image48.png"/><Relationship Id="rId9"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46.png"/><Relationship Id="rId7" Type="http://schemas.openxmlformats.org/officeDocument/2006/relationships/image" Target="../media/image94.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 Id="rId9" Type="http://schemas.openxmlformats.org/officeDocument/2006/relationships/image" Target="../media/image95.png"/><Relationship Id="rId5" Type="http://schemas.openxmlformats.org/officeDocument/2006/relationships/image" Target="../media/image67.png"/><Relationship Id="rId6" Type="http://schemas.openxmlformats.org/officeDocument/2006/relationships/image" Target="../media/image51.gif"/><Relationship Id="rId7" Type="http://schemas.openxmlformats.org/officeDocument/2006/relationships/image" Target="../media/image56.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8.png"/><Relationship Id="rId7"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7.png"/><Relationship Id="rId9" Type="http://schemas.openxmlformats.org/officeDocument/2006/relationships/image" Target="../media/image64.gif"/><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17.gif"/><Relationship Id="rId8"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59.png"/><Relationship Id="rId6"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7.png"/><Relationship Id="rId11" Type="http://schemas.openxmlformats.org/officeDocument/2006/relationships/image" Target="../media/image83.png"/><Relationship Id="rId10" Type="http://schemas.openxmlformats.org/officeDocument/2006/relationships/image" Target="../media/image50.png"/><Relationship Id="rId12" Type="http://schemas.openxmlformats.org/officeDocument/2006/relationships/image" Target="../media/image74.png"/><Relationship Id="rId9"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94.png"/><Relationship Id="rId7" Type="http://schemas.openxmlformats.org/officeDocument/2006/relationships/image" Target="../media/image43.png"/><Relationship Id="rId8"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72.png"/><Relationship Id="rId6" Type="http://schemas.openxmlformats.org/officeDocument/2006/relationships/image" Target="../media/image7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88.png"/><Relationship Id="rId6"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81.png"/><Relationship Id="rId6" Type="http://schemas.openxmlformats.org/officeDocument/2006/relationships/image" Target="../media/image8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87.png"/><Relationship Id="rId6" Type="http://schemas.openxmlformats.org/officeDocument/2006/relationships/image" Target="../media/image84.png"/><Relationship Id="rId7" Type="http://schemas.openxmlformats.org/officeDocument/2006/relationships/image" Target="../media/image85.gif"/><Relationship Id="rId8"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9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7.png"/><Relationship Id="rId10" Type="http://schemas.openxmlformats.org/officeDocument/2006/relationships/image" Target="../media/image106.png"/><Relationship Id="rId9" Type="http://schemas.openxmlformats.org/officeDocument/2006/relationships/image" Target="../media/image102.png"/><Relationship Id="rId5" Type="http://schemas.openxmlformats.org/officeDocument/2006/relationships/image" Target="../media/image96.png"/><Relationship Id="rId6" Type="http://schemas.openxmlformats.org/officeDocument/2006/relationships/image" Target="../media/image109.gif"/><Relationship Id="rId7" Type="http://schemas.openxmlformats.org/officeDocument/2006/relationships/image" Target="../media/image92.png"/><Relationship Id="rId8" Type="http://schemas.openxmlformats.org/officeDocument/2006/relationships/image" Target="../media/image1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5.png"/><Relationship Id="rId7" Type="http://schemas.openxmlformats.org/officeDocument/2006/relationships/image" Target="../media/image3.png"/><Relationship Id="rId8"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8.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63.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7.png"/><Relationship Id="rId11" Type="http://schemas.openxmlformats.org/officeDocument/2006/relationships/image" Target="../media/image30.png"/><Relationship Id="rId10" Type="http://schemas.openxmlformats.org/officeDocument/2006/relationships/image" Target="../media/image31.png"/><Relationship Id="rId12"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17.gif"/><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44.png"/><Relationship Id="rId7" Type="http://schemas.openxmlformats.org/officeDocument/2006/relationships/image" Target="../media/image27.png"/><Relationship Id="rId8"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7.png"/><Relationship Id="rId10" Type="http://schemas.openxmlformats.org/officeDocument/2006/relationships/image" Target="../media/image45.png"/><Relationship Id="rId9"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33.gif"/><Relationship Id="rId7" Type="http://schemas.openxmlformats.org/officeDocument/2006/relationships/image" Target="../media/image104.png"/><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181803" y="3818236"/>
            <a:ext cx="13941300" cy="22305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ĐẢNG LÃNH ĐẠO CẢ NƯỚC QUÁ ĐỘ LÊN CHỦ NGHĨA XÃ HỘI </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VÀ TIẾN HÀNH CÔNG CUỘC ĐỔI MỚI</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(TỪ 1975 ĐẾN NAY)</a:t>
            </a:r>
            <a:endParaRPr b="1"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96190"/>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E9E3D0"/>
                </a:solidFill>
                <a:latin typeface="Vollkorn"/>
                <a:ea typeface="Vollkorn"/>
                <a:cs typeface="Vollkorn"/>
                <a:sym typeface="Vollkorn"/>
              </a:rPr>
              <a:t>Chương 3</a:t>
            </a:r>
            <a:endParaRPr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53" name="Shape 353"/>
        <p:cNvGrpSpPr/>
        <p:nvPr/>
      </p:nvGrpSpPr>
      <p:grpSpPr>
        <a:xfrm>
          <a:off x="0" y="0"/>
          <a:ext cx="0" cy="0"/>
          <a:chOff x="0" y="0"/>
          <a:chExt cx="0" cy="0"/>
        </a:xfrm>
      </p:grpSpPr>
      <p:sp>
        <p:nvSpPr>
          <p:cNvPr id="354" name="Google Shape;354;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5" name="Google Shape;355;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6" name="Google Shape;356;p10"/>
          <p:cNvGrpSpPr/>
          <p:nvPr/>
        </p:nvGrpSpPr>
        <p:grpSpPr>
          <a:xfrm>
            <a:off x="14658460" y="1884065"/>
            <a:ext cx="2995930" cy="1205862"/>
            <a:chOff x="0" y="0"/>
            <a:chExt cx="3994574" cy="1607816"/>
          </a:xfrm>
        </p:grpSpPr>
        <p:sp>
          <p:nvSpPr>
            <p:cNvPr id="357" name="Google Shape;357;p10"/>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8" name="Google Shape;358;p10"/>
            <p:cNvSpPr txBox="1"/>
            <p:nvPr/>
          </p:nvSpPr>
          <p:spPr>
            <a:xfrm>
              <a:off x="173690" y="36036"/>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359" name="Google Shape;359;p10"/>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360" name="Google Shape;360;p10"/>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61" name="Google Shape;361;p10"/>
          <p:cNvSpPr txBox="1"/>
          <p:nvPr/>
        </p:nvSpPr>
        <p:spPr>
          <a:xfrm>
            <a:off x="14489026" y="3261375"/>
            <a:ext cx="2995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Đường lối đối ngoại</a:t>
            </a:r>
            <a:endParaRPr i="1"/>
          </a:p>
        </p:txBody>
      </p:sp>
      <p:sp>
        <p:nvSpPr>
          <p:cNvPr id="362" name="Google Shape;362;p10"/>
          <p:cNvSpPr/>
          <p:nvPr/>
        </p:nvSpPr>
        <p:spPr>
          <a:xfrm>
            <a:off x="7925295" y="2493578"/>
            <a:ext cx="5720695" cy="6764722"/>
          </a:xfrm>
          <a:custGeom>
            <a:rect b="b" l="l" r="r" t="t"/>
            <a:pathLst>
              <a:path extrusionOk="0" h="6764722" w="5720695">
                <a:moveTo>
                  <a:pt x="0" y="0"/>
                </a:moveTo>
                <a:lnTo>
                  <a:pt x="5720695" y="0"/>
                </a:lnTo>
                <a:lnTo>
                  <a:pt x="5720695" y="6764722"/>
                </a:lnTo>
                <a:lnTo>
                  <a:pt x="0" y="676472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3" name="Google Shape;363;p10"/>
          <p:cNvSpPr/>
          <p:nvPr/>
        </p:nvSpPr>
        <p:spPr>
          <a:xfrm>
            <a:off x="14623767" y="4466528"/>
            <a:ext cx="2499923" cy="2009077"/>
          </a:xfrm>
          <a:custGeom>
            <a:rect b="b" l="l" r="r" t="t"/>
            <a:pathLst>
              <a:path extrusionOk="0" h="2009077" w="2499923">
                <a:moveTo>
                  <a:pt x="0" y="0"/>
                </a:moveTo>
                <a:lnTo>
                  <a:pt x="2499923" y="0"/>
                </a:lnTo>
                <a:lnTo>
                  <a:pt x="2499923" y="2009078"/>
                </a:lnTo>
                <a:lnTo>
                  <a:pt x="0" y="200907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4" name="Google Shape;364;p10"/>
          <p:cNvSpPr txBox="1"/>
          <p:nvPr/>
        </p:nvSpPr>
        <p:spPr>
          <a:xfrm>
            <a:off x="13021967" y="6977919"/>
            <a:ext cx="5263800" cy="69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249">
                <a:solidFill>
                  <a:srgbClr val="FFFFFF"/>
                </a:solidFill>
                <a:latin typeface="Vollkorn"/>
                <a:ea typeface="Vollkorn"/>
                <a:cs typeface="Vollkorn"/>
                <a:sym typeface="Vollkorn"/>
              </a:rPr>
              <a:t>Đảm bảo lợi ích quốc gia, </a:t>
            </a:r>
            <a:endParaRPr i="1"/>
          </a:p>
          <a:p>
            <a:pPr indent="0" lvl="0" marL="0" marR="0" rtl="0" algn="ctr">
              <a:lnSpc>
                <a:spcPct val="100000"/>
              </a:lnSpc>
              <a:spcBef>
                <a:spcPts val="0"/>
              </a:spcBef>
              <a:spcAft>
                <a:spcPts val="0"/>
              </a:spcAft>
              <a:buNone/>
            </a:pPr>
            <a:r>
              <a:rPr i="1" lang="en-US" sz="2249">
                <a:solidFill>
                  <a:srgbClr val="FFFFFF"/>
                </a:solidFill>
                <a:latin typeface="Vollkorn"/>
                <a:ea typeface="Vollkorn"/>
                <a:cs typeface="Vollkorn"/>
                <a:sym typeface="Vollkorn"/>
              </a:rPr>
              <a:t>chống bao vây, cấm vận, phá hoại</a:t>
            </a:r>
            <a:endParaRPr i="1"/>
          </a:p>
        </p:txBody>
      </p:sp>
      <p:sp>
        <p:nvSpPr>
          <p:cNvPr id="365" name="Google Shape;365;p10"/>
          <p:cNvSpPr txBox="1"/>
          <p:nvPr/>
        </p:nvSpPr>
        <p:spPr>
          <a:xfrm>
            <a:off x="12251196" y="8069336"/>
            <a:ext cx="6805200" cy="69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249">
                <a:solidFill>
                  <a:srgbClr val="FFFFFF"/>
                </a:solidFill>
                <a:latin typeface="Vollkorn"/>
                <a:ea typeface="Vollkorn"/>
                <a:cs typeface="Vollkorn"/>
                <a:sym typeface="Vollkorn"/>
              </a:rPr>
              <a:t>Vì hòa bình, độc lập dân tộc, </a:t>
            </a:r>
            <a:endParaRPr i="1"/>
          </a:p>
          <a:p>
            <a:pPr indent="0" lvl="0" marL="0" marR="0" rtl="0" algn="ctr">
              <a:lnSpc>
                <a:spcPct val="100000"/>
              </a:lnSpc>
              <a:spcBef>
                <a:spcPts val="0"/>
              </a:spcBef>
              <a:spcAft>
                <a:spcPts val="0"/>
              </a:spcAft>
              <a:buNone/>
            </a:pPr>
            <a:r>
              <a:rPr i="1" lang="en-US" sz="2249">
                <a:solidFill>
                  <a:srgbClr val="FFFFFF"/>
                </a:solidFill>
                <a:latin typeface="Vollkorn"/>
                <a:ea typeface="Vollkorn"/>
                <a:cs typeface="Vollkorn"/>
                <a:sym typeface="Vollkorn"/>
              </a:rPr>
              <a:t>dân chủ và chủ nghĩa xã hội trên thế giới</a:t>
            </a:r>
            <a:endParaRPr i="1"/>
          </a:p>
        </p:txBody>
      </p:sp>
      <p:sp>
        <p:nvSpPr>
          <p:cNvPr id="366" name="Google Shape;366;p10"/>
          <p:cNvSpPr/>
          <p:nvPr/>
        </p:nvSpPr>
        <p:spPr>
          <a:xfrm>
            <a:off x="674736" y="2106828"/>
            <a:ext cx="2653543" cy="1463469"/>
          </a:xfrm>
          <a:custGeom>
            <a:rect b="b" l="l" r="r" t="t"/>
            <a:pathLst>
              <a:path extrusionOk="0" h="1463469" w="2653543">
                <a:moveTo>
                  <a:pt x="0" y="0"/>
                </a:moveTo>
                <a:lnTo>
                  <a:pt x="2653543" y="0"/>
                </a:lnTo>
                <a:lnTo>
                  <a:pt x="2653543" y="1463469"/>
                </a:lnTo>
                <a:lnTo>
                  <a:pt x="0" y="146346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7" name="Google Shape;367;p10"/>
          <p:cNvSpPr/>
          <p:nvPr/>
        </p:nvSpPr>
        <p:spPr>
          <a:xfrm>
            <a:off x="1110140" y="3798897"/>
            <a:ext cx="1782736" cy="1286811"/>
          </a:xfrm>
          <a:custGeom>
            <a:rect b="b" l="l" r="r" t="t"/>
            <a:pathLst>
              <a:path extrusionOk="0" h="1286811" w="1782736">
                <a:moveTo>
                  <a:pt x="0" y="0"/>
                </a:moveTo>
                <a:lnTo>
                  <a:pt x="1782736" y="0"/>
                </a:lnTo>
                <a:lnTo>
                  <a:pt x="1782736" y="1286812"/>
                </a:lnTo>
                <a:lnTo>
                  <a:pt x="0" y="128681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8" name="Google Shape;368;p10"/>
          <p:cNvSpPr txBox="1"/>
          <p:nvPr/>
        </p:nvSpPr>
        <p:spPr>
          <a:xfrm>
            <a:off x="3444206" y="2459390"/>
            <a:ext cx="4366800" cy="121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29">
                <a:solidFill>
                  <a:srgbClr val="FFFFFF"/>
                </a:solidFill>
                <a:latin typeface="Vollkorn"/>
                <a:ea typeface="Vollkorn"/>
                <a:cs typeface="Vollkorn"/>
                <a:sym typeface="Vollkorn"/>
              </a:rPr>
              <a:t>Tăng cường tình hữu nghị và </a:t>
            </a:r>
            <a:endParaRPr i="1"/>
          </a:p>
          <a:p>
            <a:pPr indent="0" lvl="0" marL="0" marR="0" rtl="0" algn="ctr">
              <a:lnSpc>
                <a:spcPct val="100000"/>
              </a:lnSpc>
              <a:spcBef>
                <a:spcPts val="0"/>
              </a:spcBef>
              <a:spcAft>
                <a:spcPts val="0"/>
              </a:spcAft>
              <a:buNone/>
            </a:pPr>
            <a:r>
              <a:rPr i="1" lang="en-US" sz="2629">
                <a:solidFill>
                  <a:srgbClr val="FFFFFF"/>
                </a:solidFill>
                <a:latin typeface="Vollkorn"/>
                <a:ea typeface="Vollkorn"/>
                <a:cs typeface="Vollkorn"/>
                <a:sym typeface="Vollkorn"/>
              </a:rPr>
              <a:t>hợp tác toàn diện với Liên Xô và các nước XHCN</a:t>
            </a:r>
            <a:endParaRPr i="1"/>
          </a:p>
        </p:txBody>
      </p:sp>
      <p:sp>
        <p:nvSpPr>
          <p:cNvPr id="369" name="Google Shape;369;p10"/>
          <p:cNvSpPr txBox="1"/>
          <p:nvPr/>
        </p:nvSpPr>
        <p:spPr>
          <a:xfrm>
            <a:off x="3444206" y="4196379"/>
            <a:ext cx="4366800" cy="809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29">
                <a:solidFill>
                  <a:srgbClr val="FFFFFF"/>
                </a:solidFill>
                <a:latin typeface="Vollkorn"/>
                <a:ea typeface="Vollkorn"/>
                <a:cs typeface="Vollkorn"/>
                <a:sym typeface="Vollkorn"/>
              </a:rPr>
              <a:t>Bình thường hóa quan hệ với Trung Quốc</a:t>
            </a:r>
            <a:endParaRPr i="1"/>
          </a:p>
        </p:txBody>
      </p:sp>
      <p:sp>
        <p:nvSpPr>
          <p:cNvPr id="370" name="Google Shape;370;p10"/>
          <p:cNvSpPr/>
          <p:nvPr/>
        </p:nvSpPr>
        <p:spPr>
          <a:xfrm>
            <a:off x="1638644" y="5734469"/>
            <a:ext cx="1178736" cy="1895887"/>
          </a:xfrm>
          <a:custGeom>
            <a:rect b="b" l="l" r="r" t="t"/>
            <a:pathLst>
              <a:path extrusionOk="0" h="1895887" w="1178736">
                <a:moveTo>
                  <a:pt x="0" y="0"/>
                </a:moveTo>
                <a:lnTo>
                  <a:pt x="1178736" y="0"/>
                </a:lnTo>
                <a:lnTo>
                  <a:pt x="1178736" y="1895887"/>
                </a:lnTo>
                <a:lnTo>
                  <a:pt x="0" y="1895887"/>
                </a:lnTo>
                <a:lnTo>
                  <a:pt x="0" y="0"/>
                </a:lnTo>
                <a:close/>
              </a:path>
            </a:pathLst>
          </a:custGeom>
          <a:blipFill rotWithShape="1">
            <a:blip r:embed="rId9">
              <a:alphaModFix/>
            </a:blip>
            <a:stretch>
              <a:fillRect b="0" l="-14125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1" name="Google Shape;371;p10"/>
          <p:cNvSpPr/>
          <p:nvPr/>
        </p:nvSpPr>
        <p:spPr>
          <a:xfrm>
            <a:off x="1028700" y="5143500"/>
            <a:ext cx="876946" cy="1079016"/>
          </a:xfrm>
          <a:custGeom>
            <a:rect b="b" l="l" r="r" t="t"/>
            <a:pathLst>
              <a:path extrusionOk="0" h="1079016" w="876946">
                <a:moveTo>
                  <a:pt x="0" y="0"/>
                </a:moveTo>
                <a:lnTo>
                  <a:pt x="876946" y="0"/>
                </a:lnTo>
                <a:lnTo>
                  <a:pt x="876946" y="1079016"/>
                </a:lnTo>
                <a:lnTo>
                  <a:pt x="0" y="107901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2" name="Google Shape;372;p10"/>
          <p:cNvSpPr/>
          <p:nvPr/>
        </p:nvSpPr>
        <p:spPr>
          <a:xfrm>
            <a:off x="1319784" y="7812413"/>
            <a:ext cx="2183990" cy="1790872"/>
          </a:xfrm>
          <a:custGeom>
            <a:rect b="b" l="l" r="r" t="t"/>
            <a:pathLst>
              <a:path extrusionOk="0" h="1790872" w="2183990">
                <a:moveTo>
                  <a:pt x="0" y="0"/>
                </a:moveTo>
                <a:lnTo>
                  <a:pt x="2183990" y="0"/>
                </a:lnTo>
                <a:lnTo>
                  <a:pt x="2183990" y="1790872"/>
                </a:lnTo>
                <a:lnTo>
                  <a:pt x="0" y="179087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3" name="Google Shape;373;p10"/>
          <p:cNvSpPr txBox="1"/>
          <p:nvPr/>
        </p:nvSpPr>
        <p:spPr>
          <a:xfrm>
            <a:off x="3444206" y="5851847"/>
            <a:ext cx="4633500" cy="74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35">
                <a:solidFill>
                  <a:srgbClr val="FFFFFF"/>
                </a:solidFill>
                <a:latin typeface="Vollkorn"/>
                <a:ea typeface="Vollkorn"/>
                <a:cs typeface="Vollkorn"/>
                <a:sym typeface="Vollkorn"/>
              </a:rPr>
              <a:t>Giữ vững hòa bình ở Đông Dương, tăng cường quan hệ ba nước</a:t>
            </a:r>
            <a:endParaRPr i="1"/>
          </a:p>
        </p:txBody>
      </p:sp>
      <p:sp>
        <p:nvSpPr>
          <p:cNvPr id="374" name="Google Shape;374;p10"/>
          <p:cNvSpPr txBox="1"/>
          <p:nvPr/>
        </p:nvSpPr>
        <p:spPr>
          <a:xfrm>
            <a:off x="3727021" y="8419799"/>
            <a:ext cx="3930900" cy="74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35">
                <a:solidFill>
                  <a:srgbClr val="FFFFFF"/>
                </a:solidFill>
                <a:latin typeface="Vollkorn"/>
                <a:ea typeface="Vollkorn"/>
                <a:cs typeface="Vollkorn"/>
                <a:sym typeface="Vollkorn"/>
              </a:rPr>
              <a:t>Phấn đầu bảo vệ hòa bình ở Đông Nam Á và trên thế giới</a:t>
            </a:r>
            <a:endParaRPr i="1"/>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78" name="Shape 378"/>
        <p:cNvGrpSpPr/>
        <p:nvPr/>
      </p:nvGrpSpPr>
      <p:grpSpPr>
        <a:xfrm>
          <a:off x="0" y="0"/>
          <a:ext cx="0" cy="0"/>
          <a:chOff x="0" y="0"/>
          <a:chExt cx="0" cy="0"/>
        </a:xfrm>
      </p:grpSpPr>
      <p:sp>
        <p:nvSpPr>
          <p:cNvPr id="379" name="Google Shape;379;p1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0" name="Google Shape;380;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1" name="Google Shape;381;p11"/>
          <p:cNvGrpSpPr/>
          <p:nvPr/>
        </p:nvGrpSpPr>
        <p:grpSpPr>
          <a:xfrm>
            <a:off x="14658460" y="1884065"/>
            <a:ext cx="2995930" cy="1205862"/>
            <a:chOff x="0" y="0"/>
            <a:chExt cx="3994574" cy="1607816"/>
          </a:xfrm>
        </p:grpSpPr>
        <p:sp>
          <p:nvSpPr>
            <p:cNvPr id="382" name="Google Shape;382;p11"/>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3" name="Google Shape;383;p11"/>
            <p:cNvSpPr txBox="1"/>
            <p:nvPr/>
          </p:nvSpPr>
          <p:spPr>
            <a:xfrm>
              <a:off x="173690" y="36036"/>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384" name="Google Shape;384;p11"/>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385" name="Google Shape;385;p11"/>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86" name="Google Shape;386;p11"/>
          <p:cNvSpPr txBox="1"/>
          <p:nvPr/>
        </p:nvSpPr>
        <p:spPr>
          <a:xfrm>
            <a:off x="13491296" y="3261377"/>
            <a:ext cx="41631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Đối mới sự lãnh đạo của Đảng </a:t>
            </a:r>
            <a:endParaRPr i="1"/>
          </a:p>
        </p:txBody>
      </p:sp>
      <p:sp>
        <p:nvSpPr>
          <p:cNvPr id="387" name="Google Shape;387;p11"/>
          <p:cNvSpPr/>
          <p:nvPr/>
        </p:nvSpPr>
        <p:spPr>
          <a:xfrm>
            <a:off x="7848586" y="5173793"/>
            <a:ext cx="2979165" cy="2973009"/>
          </a:xfrm>
          <a:custGeom>
            <a:rect b="b" l="l" r="r" t="t"/>
            <a:pathLst>
              <a:path extrusionOk="0" h="2973009" w="2979165">
                <a:moveTo>
                  <a:pt x="0" y="0"/>
                </a:moveTo>
                <a:lnTo>
                  <a:pt x="2979165" y="0"/>
                </a:lnTo>
                <a:lnTo>
                  <a:pt x="2979165" y="2973009"/>
                </a:lnTo>
                <a:lnTo>
                  <a:pt x="0" y="297300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8" name="Google Shape;388;p11"/>
          <p:cNvSpPr/>
          <p:nvPr/>
        </p:nvSpPr>
        <p:spPr>
          <a:xfrm>
            <a:off x="1993910" y="4298658"/>
            <a:ext cx="875135" cy="875135"/>
          </a:xfrm>
          <a:custGeom>
            <a:rect b="b" l="l" r="r" t="t"/>
            <a:pathLst>
              <a:path extrusionOk="0" h="875135" w="875135">
                <a:moveTo>
                  <a:pt x="0" y="0"/>
                </a:moveTo>
                <a:lnTo>
                  <a:pt x="875135" y="0"/>
                </a:lnTo>
                <a:lnTo>
                  <a:pt x="875135" y="875135"/>
                </a:lnTo>
                <a:lnTo>
                  <a:pt x="0" y="8751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9" name="Google Shape;389;p11"/>
          <p:cNvSpPr/>
          <p:nvPr/>
        </p:nvSpPr>
        <p:spPr>
          <a:xfrm>
            <a:off x="1997456" y="6372814"/>
            <a:ext cx="871589" cy="871589"/>
          </a:xfrm>
          <a:custGeom>
            <a:rect b="b" l="l" r="r" t="t"/>
            <a:pathLst>
              <a:path extrusionOk="0" h="871589" w="871589">
                <a:moveTo>
                  <a:pt x="0" y="0"/>
                </a:moveTo>
                <a:lnTo>
                  <a:pt x="871589" y="0"/>
                </a:lnTo>
                <a:lnTo>
                  <a:pt x="871589" y="871589"/>
                </a:lnTo>
                <a:lnTo>
                  <a:pt x="0" y="87158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0" name="Google Shape;390;p11"/>
          <p:cNvSpPr/>
          <p:nvPr/>
        </p:nvSpPr>
        <p:spPr>
          <a:xfrm>
            <a:off x="1973011" y="8389268"/>
            <a:ext cx="869032" cy="869032"/>
          </a:xfrm>
          <a:custGeom>
            <a:rect b="b" l="l" r="r" t="t"/>
            <a:pathLst>
              <a:path extrusionOk="0" h="869032" w="869032">
                <a:moveTo>
                  <a:pt x="0" y="0"/>
                </a:moveTo>
                <a:lnTo>
                  <a:pt x="869032" y="0"/>
                </a:lnTo>
                <a:lnTo>
                  <a:pt x="869032" y="869032"/>
                </a:lnTo>
                <a:lnTo>
                  <a:pt x="0" y="86903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1" name="Google Shape;391;p11"/>
          <p:cNvSpPr/>
          <p:nvPr/>
        </p:nvSpPr>
        <p:spPr>
          <a:xfrm>
            <a:off x="15834293" y="4298658"/>
            <a:ext cx="850724" cy="850724"/>
          </a:xfrm>
          <a:custGeom>
            <a:rect b="b" l="l" r="r" t="t"/>
            <a:pathLst>
              <a:path extrusionOk="0" h="850724" w="850724">
                <a:moveTo>
                  <a:pt x="0" y="0"/>
                </a:moveTo>
                <a:lnTo>
                  <a:pt x="850724" y="0"/>
                </a:lnTo>
                <a:lnTo>
                  <a:pt x="850724" y="850723"/>
                </a:lnTo>
                <a:lnTo>
                  <a:pt x="0" y="85072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2" name="Google Shape;392;p11"/>
          <p:cNvSpPr/>
          <p:nvPr/>
        </p:nvSpPr>
        <p:spPr>
          <a:xfrm>
            <a:off x="15834293" y="6372814"/>
            <a:ext cx="893443" cy="893443"/>
          </a:xfrm>
          <a:custGeom>
            <a:rect b="b" l="l" r="r" t="t"/>
            <a:pathLst>
              <a:path extrusionOk="0" h="893443" w="893443">
                <a:moveTo>
                  <a:pt x="0" y="0"/>
                </a:moveTo>
                <a:lnTo>
                  <a:pt x="893444" y="0"/>
                </a:lnTo>
                <a:lnTo>
                  <a:pt x="893444" y="893443"/>
                </a:lnTo>
                <a:lnTo>
                  <a:pt x="0" y="89344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3" name="Google Shape;393;p11"/>
          <p:cNvSpPr/>
          <p:nvPr/>
        </p:nvSpPr>
        <p:spPr>
          <a:xfrm>
            <a:off x="15834293" y="8361362"/>
            <a:ext cx="893443" cy="893443"/>
          </a:xfrm>
          <a:custGeom>
            <a:rect b="b" l="l" r="r" t="t"/>
            <a:pathLst>
              <a:path extrusionOk="0" h="893443" w="893443">
                <a:moveTo>
                  <a:pt x="0" y="0"/>
                </a:moveTo>
                <a:lnTo>
                  <a:pt x="893444" y="0"/>
                </a:lnTo>
                <a:lnTo>
                  <a:pt x="893444" y="893444"/>
                </a:lnTo>
                <a:lnTo>
                  <a:pt x="0" y="893444"/>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4" name="Google Shape;394;p11"/>
          <p:cNvSpPr txBox="1"/>
          <p:nvPr/>
        </p:nvSpPr>
        <p:spPr>
          <a:xfrm>
            <a:off x="2646796" y="4424091"/>
            <a:ext cx="4780200" cy="91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Phải đổi mới tư duy, </a:t>
            </a:r>
            <a:endParaRPr i="1"/>
          </a:p>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trước hết là tư duy kinh tế </a:t>
            </a:r>
            <a:endParaRPr i="1"/>
          </a:p>
        </p:txBody>
      </p:sp>
      <p:sp>
        <p:nvSpPr>
          <p:cNvPr id="395" name="Google Shape;395;p11"/>
          <p:cNvSpPr txBox="1"/>
          <p:nvPr/>
        </p:nvSpPr>
        <p:spPr>
          <a:xfrm>
            <a:off x="2842043" y="6497512"/>
            <a:ext cx="4780200" cy="91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Đổi mới công tác cán bộ và</a:t>
            </a:r>
            <a:endParaRPr i="1"/>
          </a:p>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 phong cách làm việc</a:t>
            </a:r>
            <a:endParaRPr i="1"/>
          </a:p>
        </p:txBody>
      </p:sp>
      <p:sp>
        <p:nvSpPr>
          <p:cNvPr id="396" name="Google Shape;396;p11"/>
          <p:cNvSpPr txBox="1"/>
          <p:nvPr/>
        </p:nvSpPr>
        <p:spPr>
          <a:xfrm>
            <a:off x="2869045" y="8505104"/>
            <a:ext cx="4780200" cy="91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Giữ vững nguyên tắc tổ chức &amp; sinh hoạt Đảng</a:t>
            </a:r>
            <a:endParaRPr i="1"/>
          </a:p>
        </p:txBody>
      </p:sp>
      <p:sp>
        <p:nvSpPr>
          <p:cNvPr id="397" name="Google Shape;397;p11"/>
          <p:cNvSpPr txBox="1"/>
          <p:nvPr/>
        </p:nvSpPr>
        <p:spPr>
          <a:xfrm>
            <a:off x="10953527" y="4382506"/>
            <a:ext cx="4780200" cy="91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Tăng cường sự đoàn kết, </a:t>
            </a:r>
            <a:endParaRPr i="1"/>
          </a:p>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nhất trí trong Đảng</a:t>
            </a:r>
            <a:endParaRPr i="1"/>
          </a:p>
        </p:txBody>
      </p:sp>
      <p:sp>
        <p:nvSpPr>
          <p:cNvPr id="398" name="Google Shape;398;p11"/>
          <p:cNvSpPr txBox="1"/>
          <p:nvPr/>
        </p:nvSpPr>
        <p:spPr>
          <a:xfrm>
            <a:off x="11054157" y="6494701"/>
            <a:ext cx="4780200" cy="911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"Dân biết, dân bàn, dân làm,</a:t>
            </a:r>
            <a:endParaRPr i="1"/>
          </a:p>
          <a:p>
            <a:pPr indent="0" lvl="0" marL="0" marR="0" rtl="0" algn="ctr">
              <a:lnSpc>
                <a:spcPct val="100000"/>
              </a:lnSpc>
              <a:spcBef>
                <a:spcPts val="0"/>
              </a:spcBef>
              <a:spcAft>
                <a:spcPts val="0"/>
              </a:spcAft>
              <a:buNone/>
            </a:pPr>
            <a:r>
              <a:rPr i="1" lang="en-US" sz="2961">
                <a:solidFill>
                  <a:srgbClr val="FFFFFF"/>
                </a:solidFill>
                <a:latin typeface="Vollkorn"/>
                <a:ea typeface="Vollkorn"/>
                <a:cs typeface="Vollkorn"/>
                <a:sym typeface="Vollkorn"/>
              </a:rPr>
              <a:t> dân kiểm tra"</a:t>
            </a:r>
            <a:endParaRPr i="1"/>
          </a:p>
        </p:txBody>
      </p:sp>
      <p:sp>
        <p:nvSpPr>
          <p:cNvPr id="399" name="Google Shape;399;p11"/>
          <p:cNvSpPr txBox="1"/>
          <p:nvPr/>
        </p:nvSpPr>
        <p:spPr>
          <a:xfrm>
            <a:off x="11054157" y="8358446"/>
            <a:ext cx="4780200" cy="9609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i="1" lang="en-US" sz="2623">
                <a:solidFill>
                  <a:srgbClr val="FFFFFF"/>
                </a:solidFill>
                <a:latin typeface="Vollkorn"/>
                <a:ea typeface="Vollkorn"/>
                <a:cs typeface="Vollkorn"/>
                <a:sym typeface="Vollkorn"/>
              </a:rPr>
              <a:t>Tăng cường hiệu lực quản lý của</a:t>
            </a:r>
            <a:endParaRPr i="1"/>
          </a:p>
          <a:p>
            <a:pPr indent="0" lvl="0" marL="0" marR="0" rtl="0" algn="ctr">
              <a:lnSpc>
                <a:spcPct val="138009"/>
              </a:lnSpc>
              <a:spcBef>
                <a:spcPts val="0"/>
              </a:spcBef>
              <a:spcAft>
                <a:spcPts val="0"/>
              </a:spcAft>
              <a:buNone/>
            </a:pPr>
            <a:r>
              <a:rPr i="1" lang="en-US" sz="2623">
                <a:solidFill>
                  <a:srgbClr val="FFFFFF"/>
                </a:solidFill>
                <a:latin typeface="Vollkorn"/>
                <a:ea typeface="Vollkorn"/>
                <a:cs typeface="Vollkorn"/>
                <a:sym typeface="Vollkorn"/>
              </a:rPr>
              <a:t> Nhà nước để huy động quần chúng</a:t>
            </a:r>
            <a:endParaRPr i="1"/>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03" name="Shape 403"/>
        <p:cNvGrpSpPr/>
        <p:nvPr/>
      </p:nvGrpSpPr>
      <p:grpSpPr>
        <a:xfrm>
          <a:off x="0" y="0"/>
          <a:ext cx="0" cy="0"/>
          <a:chOff x="0" y="0"/>
          <a:chExt cx="0" cy="0"/>
        </a:xfrm>
      </p:grpSpPr>
      <p:sp>
        <p:nvSpPr>
          <p:cNvPr id="404" name="Google Shape;404;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6" name="Google Shape;406;p12"/>
          <p:cNvGrpSpPr/>
          <p:nvPr/>
        </p:nvGrpSpPr>
        <p:grpSpPr>
          <a:xfrm>
            <a:off x="14658460" y="1884065"/>
            <a:ext cx="2995930" cy="1205862"/>
            <a:chOff x="0" y="0"/>
            <a:chExt cx="3994574" cy="1607816"/>
          </a:xfrm>
        </p:grpSpPr>
        <p:sp>
          <p:nvSpPr>
            <p:cNvPr id="407" name="Google Shape;407;p12"/>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8" name="Google Shape;408;p12"/>
            <p:cNvSpPr txBox="1"/>
            <p:nvPr/>
          </p:nvSpPr>
          <p:spPr>
            <a:xfrm>
              <a:off x="173690" y="36036"/>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409" name="Google Shape;409;p12"/>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410" name="Google Shape;410;p12"/>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11" name="Google Shape;411;p12"/>
          <p:cNvSpPr txBox="1"/>
          <p:nvPr/>
        </p:nvSpPr>
        <p:spPr>
          <a:xfrm>
            <a:off x="14583649" y="3261375"/>
            <a:ext cx="28956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Thực hiện đường lối</a:t>
            </a:r>
            <a:endParaRPr i="1"/>
          </a:p>
        </p:txBody>
      </p:sp>
      <p:grpSp>
        <p:nvGrpSpPr>
          <p:cNvPr id="412" name="Google Shape;412;p12"/>
          <p:cNvGrpSpPr/>
          <p:nvPr/>
        </p:nvGrpSpPr>
        <p:grpSpPr>
          <a:xfrm>
            <a:off x="7584530" y="1735202"/>
            <a:ext cx="2701245" cy="2701245"/>
            <a:chOff x="0" y="0"/>
            <a:chExt cx="812800" cy="812800"/>
          </a:xfrm>
        </p:grpSpPr>
        <p:sp>
          <p:nvSpPr>
            <p:cNvPr id="413" name="Google Shape;41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4" name="Google Shape;414;p1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3000">
                  <a:solidFill>
                    <a:srgbClr val="000000"/>
                  </a:solidFill>
                  <a:latin typeface="Vollkorn SemiBold"/>
                  <a:ea typeface="Vollkorn SemiBold"/>
                  <a:cs typeface="Vollkorn SemiBold"/>
                  <a:sym typeface="Vollkorn SemiBold"/>
                </a:rPr>
                <a:t>Hội nghị Trung ương 2 (4/1987)</a:t>
              </a:r>
              <a:endParaRPr i="1"/>
            </a:p>
          </p:txBody>
        </p:sp>
      </p:grpSp>
      <p:grpSp>
        <p:nvGrpSpPr>
          <p:cNvPr id="415" name="Google Shape;415;p12"/>
          <p:cNvGrpSpPr/>
          <p:nvPr/>
        </p:nvGrpSpPr>
        <p:grpSpPr>
          <a:xfrm>
            <a:off x="6959213" y="6463119"/>
            <a:ext cx="3951878" cy="792719"/>
            <a:chOff x="0" y="-47625"/>
            <a:chExt cx="1618383" cy="324636"/>
          </a:xfrm>
        </p:grpSpPr>
        <p:sp>
          <p:nvSpPr>
            <p:cNvPr id="416" name="Google Shape;416;p12"/>
            <p:cNvSpPr/>
            <p:nvPr/>
          </p:nvSpPr>
          <p:spPr>
            <a:xfrm>
              <a:off x="0" y="0"/>
              <a:ext cx="1618383" cy="277011"/>
            </a:xfrm>
            <a:custGeom>
              <a:rect b="b" l="l" r="r" t="t"/>
              <a:pathLst>
                <a:path extrusionOk="0" h="277011" w="1618383">
                  <a:moveTo>
                    <a:pt x="99911" y="0"/>
                  </a:moveTo>
                  <a:lnTo>
                    <a:pt x="1518472" y="0"/>
                  </a:lnTo>
                  <a:cubicBezTo>
                    <a:pt x="1544970" y="0"/>
                    <a:pt x="1570383" y="10526"/>
                    <a:pt x="1589120" y="29263"/>
                  </a:cubicBezTo>
                  <a:cubicBezTo>
                    <a:pt x="1607857" y="48000"/>
                    <a:pt x="1618383" y="73413"/>
                    <a:pt x="1618383" y="99911"/>
                  </a:cubicBezTo>
                  <a:lnTo>
                    <a:pt x="1618383" y="177100"/>
                  </a:lnTo>
                  <a:cubicBezTo>
                    <a:pt x="1618383" y="203598"/>
                    <a:pt x="1607857" y="229011"/>
                    <a:pt x="1589120" y="247748"/>
                  </a:cubicBezTo>
                  <a:cubicBezTo>
                    <a:pt x="1570383" y="266485"/>
                    <a:pt x="1544970" y="277011"/>
                    <a:pt x="1518472" y="277011"/>
                  </a:cubicBezTo>
                  <a:lnTo>
                    <a:pt x="99911" y="277011"/>
                  </a:lnTo>
                  <a:cubicBezTo>
                    <a:pt x="73413" y="277011"/>
                    <a:pt x="48000" y="266485"/>
                    <a:pt x="29263" y="247748"/>
                  </a:cubicBezTo>
                  <a:cubicBezTo>
                    <a:pt x="10526" y="229011"/>
                    <a:pt x="0" y="203598"/>
                    <a:pt x="0" y="177100"/>
                  </a:cubicBezTo>
                  <a:lnTo>
                    <a:pt x="0" y="99911"/>
                  </a:lnTo>
                  <a:cubicBezTo>
                    <a:pt x="0" y="73413"/>
                    <a:pt x="10526" y="48000"/>
                    <a:pt x="29263" y="29263"/>
                  </a:cubicBezTo>
                  <a:cubicBezTo>
                    <a:pt x="48000" y="10526"/>
                    <a:pt x="73413" y="0"/>
                    <a:pt x="99911" y="0"/>
                  </a:cubicBezTo>
                  <a:close/>
                </a:path>
              </a:pathLst>
            </a:custGeom>
            <a:solidFill>
              <a:srgbClr val="F8F6EF"/>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7" name="Google Shape;417;p12"/>
            <p:cNvSpPr txBox="1"/>
            <p:nvPr/>
          </p:nvSpPr>
          <p:spPr>
            <a:xfrm>
              <a:off x="0" y="-47625"/>
              <a:ext cx="1618383" cy="32463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2300">
                  <a:solidFill>
                    <a:srgbClr val="000000"/>
                  </a:solidFill>
                  <a:latin typeface="Vollkorn"/>
                  <a:ea typeface="Vollkorn"/>
                  <a:cs typeface="Vollkorn"/>
                  <a:sym typeface="Vollkorn"/>
                </a:rPr>
                <a:t>Giảm bội chi ngân sách</a:t>
              </a:r>
              <a:endParaRPr i="1"/>
            </a:p>
          </p:txBody>
        </p:sp>
      </p:grpSp>
      <p:grpSp>
        <p:nvGrpSpPr>
          <p:cNvPr id="418" name="Google Shape;418;p12"/>
          <p:cNvGrpSpPr/>
          <p:nvPr/>
        </p:nvGrpSpPr>
        <p:grpSpPr>
          <a:xfrm>
            <a:off x="6959213" y="7298815"/>
            <a:ext cx="3951878" cy="792719"/>
            <a:chOff x="0" y="-47625"/>
            <a:chExt cx="1618383" cy="324636"/>
          </a:xfrm>
        </p:grpSpPr>
        <p:sp>
          <p:nvSpPr>
            <p:cNvPr id="419" name="Google Shape;419;p12"/>
            <p:cNvSpPr/>
            <p:nvPr/>
          </p:nvSpPr>
          <p:spPr>
            <a:xfrm>
              <a:off x="0" y="0"/>
              <a:ext cx="1618383" cy="277011"/>
            </a:xfrm>
            <a:custGeom>
              <a:rect b="b" l="l" r="r" t="t"/>
              <a:pathLst>
                <a:path extrusionOk="0" h="277011" w="1618383">
                  <a:moveTo>
                    <a:pt x="99911" y="0"/>
                  </a:moveTo>
                  <a:lnTo>
                    <a:pt x="1518472" y="0"/>
                  </a:lnTo>
                  <a:cubicBezTo>
                    <a:pt x="1544970" y="0"/>
                    <a:pt x="1570383" y="10526"/>
                    <a:pt x="1589120" y="29263"/>
                  </a:cubicBezTo>
                  <a:cubicBezTo>
                    <a:pt x="1607857" y="48000"/>
                    <a:pt x="1618383" y="73413"/>
                    <a:pt x="1618383" y="99911"/>
                  </a:cubicBezTo>
                  <a:lnTo>
                    <a:pt x="1618383" y="177100"/>
                  </a:lnTo>
                  <a:cubicBezTo>
                    <a:pt x="1618383" y="203598"/>
                    <a:pt x="1607857" y="229011"/>
                    <a:pt x="1589120" y="247748"/>
                  </a:cubicBezTo>
                  <a:cubicBezTo>
                    <a:pt x="1570383" y="266485"/>
                    <a:pt x="1544970" y="277011"/>
                    <a:pt x="1518472" y="277011"/>
                  </a:cubicBezTo>
                  <a:lnTo>
                    <a:pt x="99911" y="277011"/>
                  </a:lnTo>
                  <a:cubicBezTo>
                    <a:pt x="73413" y="277011"/>
                    <a:pt x="48000" y="266485"/>
                    <a:pt x="29263" y="247748"/>
                  </a:cubicBezTo>
                  <a:cubicBezTo>
                    <a:pt x="10526" y="229011"/>
                    <a:pt x="0" y="203598"/>
                    <a:pt x="0" y="177100"/>
                  </a:cubicBezTo>
                  <a:lnTo>
                    <a:pt x="0" y="99911"/>
                  </a:lnTo>
                  <a:cubicBezTo>
                    <a:pt x="0" y="73413"/>
                    <a:pt x="10526" y="48000"/>
                    <a:pt x="29263" y="29263"/>
                  </a:cubicBezTo>
                  <a:cubicBezTo>
                    <a:pt x="48000" y="10526"/>
                    <a:pt x="73413" y="0"/>
                    <a:pt x="99911" y="0"/>
                  </a:cubicBezTo>
                  <a:close/>
                </a:path>
              </a:pathLst>
            </a:custGeom>
            <a:solidFill>
              <a:srgbClr val="F8F6EF"/>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0" name="Google Shape;420;p12"/>
            <p:cNvSpPr txBox="1"/>
            <p:nvPr/>
          </p:nvSpPr>
          <p:spPr>
            <a:xfrm>
              <a:off x="0" y="-47625"/>
              <a:ext cx="1618383" cy="32463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2300">
                  <a:solidFill>
                    <a:srgbClr val="000000"/>
                  </a:solidFill>
                  <a:latin typeface="Vollkorn"/>
                  <a:ea typeface="Vollkorn"/>
                  <a:cs typeface="Vollkorn"/>
                  <a:sym typeface="Vollkorn"/>
                </a:rPr>
                <a:t>Giảm nhịp độ tăng giá</a:t>
              </a:r>
              <a:endParaRPr i="1"/>
            </a:p>
          </p:txBody>
        </p:sp>
      </p:grpSp>
      <p:grpSp>
        <p:nvGrpSpPr>
          <p:cNvPr id="421" name="Google Shape;421;p12"/>
          <p:cNvGrpSpPr/>
          <p:nvPr/>
        </p:nvGrpSpPr>
        <p:grpSpPr>
          <a:xfrm>
            <a:off x="6959213" y="8134510"/>
            <a:ext cx="3951878" cy="792719"/>
            <a:chOff x="0" y="-47625"/>
            <a:chExt cx="1618383" cy="324636"/>
          </a:xfrm>
        </p:grpSpPr>
        <p:sp>
          <p:nvSpPr>
            <p:cNvPr id="422" name="Google Shape;422;p12"/>
            <p:cNvSpPr/>
            <p:nvPr/>
          </p:nvSpPr>
          <p:spPr>
            <a:xfrm>
              <a:off x="0" y="0"/>
              <a:ext cx="1618383" cy="277011"/>
            </a:xfrm>
            <a:custGeom>
              <a:rect b="b" l="l" r="r" t="t"/>
              <a:pathLst>
                <a:path extrusionOk="0" h="277011" w="1618383">
                  <a:moveTo>
                    <a:pt x="99911" y="0"/>
                  </a:moveTo>
                  <a:lnTo>
                    <a:pt x="1518472" y="0"/>
                  </a:lnTo>
                  <a:cubicBezTo>
                    <a:pt x="1544970" y="0"/>
                    <a:pt x="1570383" y="10526"/>
                    <a:pt x="1589120" y="29263"/>
                  </a:cubicBezTo>
                  <a:cubicBezTo>
                    <a:pt x="1607857" y="48000"/>
                    <a:pt x="1618383" y="73413"/>
                    <a:pt x="1618383" y="99911"/>
                  </a:cubicBezTo>
                  <a:lnTo>
                    <a:pt x="1618383" y="177100"/>
                  </a:lnTo>
                  <a:cubicBezTo>
                    <a:pt x="1618383" y="203598"/>
                    <a:pt x="1607857" y="229011"/>
                    <a:pt x="1589120" y="247748"/>
                  </a:cubicBezTo>
                  <a:cubicBezTo>
                    <a:pt x="1570383" y="266485"/>
                    <a:pt x="1544970" y="277011"/>
                    <a:pt x="1518472" y="277011"/>
                  </a:cubicBezTo>
                  <a:lnTo>
                    <a:pt x="99911" y="277011"/>
                  </a:lnTo>
                  <a:cubicBezTo>
                    <a:pt x="73413" y="277011"/>
                    <a:pt x="48000" y="266485"/>
                    <a:pt x="29263" y="247748"/>
                  </a:cubicBezTo>
                  <a:cubicBezTo>
                    <a:pt x="10526" y="229011"/>
                    <a:pt x="0" y="203598"/>
                    <a:pt x="0" y="177100"/>
                  </a:cubicBezTo>
                  <a:lnTo>
                    <a:pt x="0" y="99911"/>
                  </a:lnTo>
                  <a:cubicBezTo>
                    <a:pt x="0" y="73413"/>
                    <a:pt x="10526" y="48000"/>
                    <a:pt x="29263" y="29263"/>
                  </a:cubicBezTo>
                  <a:cubicBezTo>
                    <a:pt x="48000" y="10526"/>
                    <a:pt x="73413" y="0"/>
                    <a:pt x="99911" y="0"/>
                  </a:cubicBezTo>
                  <a:close/>
                </a:path>
              </a:pathLst>
            </a:custGeom>
            <a:solidFill>
              <a:srgbClr val="F8F6EF"/>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3" name="Google Shape;423;p12"/>
            <p:cNvSpPr txBox="1"/>
            <p:nvPr/>
          </p:nvSpPr>
          <p:spPr>
            <a:xfrm>
              <a:off x="0" y="-47625"/>
              <a:ext cx="1618383" cy="32463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2300">
                  <a:solidFill>
                    <a:srgbClr val="000000"/>
                  </a:solidFill>
                  <a:latin typeface="Vollkorn"/>
                  <a:ea typeface="Vollkorn"/>
                  <a:cs typeface="Vollkorn"/>
                  <a:sym typeface="Vollkorn"/>
                </a:rPr>
                <a:t>Giảm lạm phát</a:t>
              </a:r>
              <a:endParaRPr i="1"/>
            </a:p>
          </p:txBody>
        </p:sp>
      </p:grpSp>
      <p:grpSp>
        <p:nvGrpSpPr>
          <p:cNvPr id="424" name="Google Shape;424;p12"/>
          <p:cNvGrpSpPr/>
          <p:nvPr/>
        </p:nvGrpSpPr>
        <p:grpSpPr>
          <a:xfrm>
            <a:off x="6959213" y="8970205"/>
            <a:ext cx="3951878" cy="792719"/>
            <a:chOff x="0" y="-47625"/>
            <a:chExt cx="1618383" cy="324636"/>
          </a:xfrm>
        </p:grpSpPr>
        <p:sp>
          <p:nvSpPr>
            <p:cNvPr id="425" name="Google Shape;425;p12"/>
            <p:cNvSpPr/>
            <p:nvPr/>
          </p:nvSpPr>
          <p:spPr>
            <a:xfrm>
              <a:off x="0" y="0"/>
              <a:ext cx="1618383" cy="277011"/>
            </a:xfrm>
            <a:custGeom>
              <a:rect b="b" l="l" r="r" t="t"/>
              <a:pathLst>
                <a:path extrusionOk="0" h="277011" w="1618383">
                  <a:moveTo>
                    <a:pt x="99911" y="0"/>
                  </a:moveTo>
                  <a:lnTo>
                    <a:pt x="1518472" y="0"/>
                  </a:lnTo>
                  <a:cubicBezTo>
                    <a:pt x="1544970" y="0"/>
                    <a:pt x="1570383" y="10526"/>
                    <a:pt x="1589120" y="29263"/>
                  </a:cubicBezTo>
                  <a:cubicBezTo>
                    <a:pt x="1607857" y="48000"/>
                    <a:pt x="1618383" y="73413"/>
                    <a:pt x="1618383" y="99911"/>
                  </a:cubicBezTo>
                  <a:lnTo>
                    <a:pt x="1618383" y="177100"/>
                  </a:lnTo>
                  <a:cubicBezTo>
                    <a:pt x="1618383" y="203598"/>
                    <a:pt x="1607857" y="229011"/>
                    <a:pt x="1589120" y="247748"/>
                  </a:cubicBezTo>
                  <a:cubicBezTo>
                    <a:pt x="1570383" y="266485"/>
                    <a:pt x="1544970" y="277011"/>
                    <a:pt x="1518472" y="277011"/>
                  </a:cubicBezTo>
                  <a:lnTo>
                    <a:pt x="99911" y="277011"/>
                  </a:lnTo>
                  <a:cubicBezTo>
                    <a:pt x="73413" y="277011"/>
                    <a:pt x="48000" y="266485"/>
                    <a:pt x="29263" y="247748"/>
                  </a:cubicBezTo>
                  <a:cubicBezTo>
                    <a:pt x="10526" y="229011"/>
                    <a:pt x="0" y="203598"/>
                    <a:pt x="0" y="177100"/>
                  </a:cubicBezTo>
                  <a:lnTo>
                    <a:pt x="0" y="99911"/>
                  </a:lnTo>
                  <a:cubicBezTo>
                    <a:pt x="0" y="73413"/>
                    <a:pt x="10526" y="48000"/>
                    <a:pt x="29263" y="29263"/>
                  </a:cubicBezTo>
                  <a:cubicBezTo>
                    <a:pt x="48000" y="10526"/>
                    <a:pt x="73413" y="0"/>
                    <a:pt x="99911" y="0"/>
                  </a:cubicBezTo>
                  <a:close/>
                </a:path>
              </a:pathLst>
            </a:custGeom>
            <a:solidFill>
              <a:srgbClr val="F8F6EF"/>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6" name="Google Shape;426;p12"/>
            <p:cNvSpPr txBox="1"/>
            <p:nvPr/>
          </p:nvSpPr>
          <p:spPr>
            <a:xfrm>
              <a:off x="0" y="-47625"/>
              <a:ext cx="1618383" cy="324636"/>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2300">
                  <a:solidFill>
                    <a:srgbClr val="000000"/>
                  </a:solidFill>
                  <a:latin typeface="Vollkorn"/>
                  <a:ea typeface="Vollkorn"/>
                  <a:cs typeface="Vollkorn"/>
                  <a:sym typeface="Vollkorn"/>
                </a:rPr>
                <a:t>Giảm khó khăn đời sống</a:t>
              </a:r>
              <a:endParaRPr i="1"/>
            </a:p>
          </p:txBody>
        </p:sp>
      </p:grpSp>
      <p:sp>
        <p:nvSpPr>
          <p:cNvPr id="427" name="Google Shape;427;p12"/>
          <p:cNvSpPr txBox="1"/>
          <p:nvPr/>
        </p:nvSpPr>
        <p:spPr>
          <a:xfrm>
            <a:off x="7673271" y="4569408"/>
            <a:ext cx="2523900" cy="8439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84">
                <a:solidFill>
                  <a:srgbClr val="FFFFFF"/>
                </a:solidFill>
                <a:latin typeface="Vollkorn"/>
                <a:ea typeface="Vollkorn"/>
                <a:cs typeface="Vollkorn"/>
                <a:sym typeface="Vollkorn"/>
              </a:rPr>
              <a:t>Giải quyết rối ren phân phối, lưu thông</a:t>
            </a:r>
            <a:endParaRPr i="1"/>
          </a:p>
        </p:txBody>
      </p:sp>
      <p:sp>
        <p:nvSpPr>
          <p:cNvPr id="428" name="Google Shape;428;p12"/>
          <p:cNvSpPr txBox="1"/>
          <p:nvPr/>
        </p:nvSpPr>
        <p:spPr>
          <a:xfrm>
            <a:off x="7899136" y="5976911"/>
            <a:ext cx="2072100" cy="376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44">
                <a:solidFill>
                  <a:srgbClr val="FFFFFF"/>
                </a:solidFill>
                <a:latin typeface="Vollkorn"/>
                <a:ea typeface="Vollkorn"/>
                <a:cs typeface="Vollkorn"/>
                <a:sym typeface="Vollkorn"/>
              </a:rPr>
              <a:t>4 giảm</a:t>
            </a:r>
            <a:endParaRPr i="1"/>
          </a:p>
        </p:txBody>
      </p:sp>
      <p:grpSp>
        <p:nvGrpSpPr>
          <p:cNvPr id="429" name="Google Shape;429;p12"/>
          <p:cNvGrpSpPr/>
          <p:nvPr/>
        </p:nvGrpSpPr>
        <p:grpSpPr>
          <a:xfrm>
            <a:off x="765934" y="5222004"/>
            <a:ext cx="5646211" cy="4747226"/>
            <a:chOff x="0" y="0"/>
            <a:chExt cx="7528282" cy="6329634"/>
          </a:xfrm>
        </p:grpSpPr>
        <p:sp>
          <p:nvSpPr>
            <p:cNvPr id="430" name="Google Shape;430;p12"/>
            <p:cNvSpPr/>
            <p:nvPr/>
          </p:nvSpPr>
          <p:spPr>
            <a:xfrm>
              <a:off x="317638" y="0"/>
              <a:ext cx="2521930" cy="2521930"/>
            </a:xfrm>
            <a:custGeom>
              <a:rect b="b" l="l" r="r" t="t"/>
              <a:pathLst>
                <a:path extrusionOk="0" h="2521930" w="2521930">
                  <a:moveTo>
                    <a:pt x="0" y="0"/>
                  </a:moveTo>
                  <a:lnTo>
                    <a:pt x="2521930" y="0"/>
                  </a:lnTo>
                  <a:lnTo>
                    <a:pt x="2521930" y="2521930"/>
                  </a:lnTo>
                  <a:lnTo>
                    <a:pt x="0" y="25219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1" name="Google Shape;431;p12"/>
            <p:cNvPicPr preferRelativeResize="0"/>
            <p:nvPr/>
          </p:nvPicPr>
          <p:blipFill rotWithShape="1">
            <a:blip r:embed="rId6">
              <a:alphaModFix/>
            </a:blip>
            <a:srcRect b="0" l="0" r="0" t="0"/>
            <a:stretch/>
          </p:blipFill>
          <p:spPr>
            <a:xfrm>
              <a:off x="317638" y="273187"/>
              <a:ext cx="2056569" cy="2391359"/>
            </a:xfrm>
            <a:prstGeom prst="rect">
              <a:avLst/>
            </a:prstGeom>
            <a:noFill/>
            <a:ln>
              <a:noFill/>
            </a:ln>
          </p:spPr>
        </p:pic>
        <p:sp>
          <p:nvSpPr>
            <p:cNvPr id="432" name="Google Shape;432;p12"/>
            <p:cNvSpPr/>
            <p:nvPr/>
          </p:nvSpPr>
          <p:spPr>
            <a:xfrm>
              <a:off x="0" y="3589393"/>
              <a:ext cx="2288608" cy="2288608"/>
            </a:xfrm>
            <a:custGeom>
              <a:rect b="b" l="l" r="r" t="t"/>
              <a:pathLst>
                <a:path extrusionOk="0" h="2288608" w="2288608">
                  <a:moveTo>
                    <a:pt x="0" y="0"/>
                  </a:moveTo>
                  <a:lnTo>
                    <a:pt x="2288608" y="0"/>
                  </a:lnTo>
                  <a:lnTo>
                    <a:pt x="2288608" y="2288608"/>
                  </a:lnTo>
                  <a:lnTo>
                    <a:pt x="0" y="228860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2"/>
            <p:cNvSpPr txBox="1"/>
            <p:nvPr/>
          </p:nvSpPr>
          <p:spPr>
            <a:xfrm>
              <a:off x="3083182" y="984407"/>
              <a:ext cx="4445100" cy="1214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59">
                  <a:solidFill>
                    <a:srgbClr val="FFFFFF"/>
                  </a:solidFill>
                  <a:latin typeface="Vollkorn"/>
                  <a:ea typeface="Vollkorn"/>
                  <a:cs typeface="Vollkorn"/>
                  <a:sym typeface="Vollkorn"/>
                </a:rPr>
                <a:t>Mở rộng lưu thông hàng hóa</a:t>
              </a:r>
              <a:endParaRPr i="1"/>
            </a:p>
          </p:txBody>
        </p:sp>
        <p:sp>
          <p:nvSpPr>
            <p:cNvPr id="434" name="Google Shape;434;p12"/>
            <p:cNvSpPr txBox="1"/>
            <p:nvPr/>
          </p:nvSpPr>
          <p:spPr>
            <a:xfrm>
              <a:off x="3028837" y="4094334"/>
              <a:ext cx="4445100" cy="2235300"/>
            </a:xfrm>
            <a:prstGeom prst="rect">
              <a:avLst/>
            </a:prstGeom>
            <a:noFill/>
            <a:ln>
              <a:noFill/>
            </a:ln>
          </p:spPr>
          <p:txBody>
            <a:bodyPr anchorCtr="0" anchor="t" bIns="0" lIns="0" spcFirstLastPara="1" rIns="0" wrap="square" tIns="0">
              <a:spAutoFit/>
            </a:bodyPr>
            <a:lstStyle/>
            <a:p>
              <a:pPr indent="0" lvl="0" marL="0" marR="0" rtl="0" algn="ctr">
                <a:lnSpc>
                  <a:spcPct val="134031"/>
                </a:lnSpc>
                <a:spcBef>
                  <a:spcPts val="0"/>
                </a:spcBef>
                <a:spcAft>
                  <a:spcPts val="0"/>
                </a:spcAft>
                <a:buNone/>
              </a:pPr>
              <a:r>
                <a:rPr i="1" lang="en-US" sz="2959">
                  <a:solidFill>
                    <a:srgbClr val="FFFFFF"/>
                  </a:solidFill>
                  <a:latin typeface="Vollkorn"/>
                  <a:ea typeface="Vollkorn"/>
                  <a:cs typeface="Vollkorn"/>
                  <a:sym typeface="Vollkorn"/>
                </a:rPr>
                <a:t>Thực hiện cơ chế   </a:t>
              </a:r>
              <a:endParaRPr i="1"/>
            </a:p>
            <a:p>
              <a:pPr indent="0" lvl="0" marL="0" marR="0" rtl="0" algn="ctr">
                <a:lnSpc>
                  <a:spcPct val="134031"/>
                </a:lnSpc>
                <a:spcBef>
                  <a:spcPts val="0"/>
                </a:spcBef>
                <a:spcAft>
                  <a:spcPts val="0"/>
                </a:spcAft>
                <a:buNone/>
              </a:pPr>
              <a:r>
                <a:rPr i="1" lang="en-US" sz="2959">
                  <a:solidFill>
                    <a:srgbClr val="FFFFFF"/>
                  </a:solidFill>
                  <a:latin typeface="Vollkorn"/>
                  <a:ea typeface="Vollkorn"/>
                  <a:cs typeface="Vollkorn"/>
                  <a:sym typeface="Vollkorn"/>
                </a:rPr>
                <a:t>một giá và thống nhất chế độ lương cả nước</a:t>
              </a:r>
              <a:endParaRPr i="1"/>
            </a:p>
          </p:txBody>
        </p:sp>
      </p:grpSp>
      <p:grpSp>
        <p:nvGrpSpPr>
          <p:cNvPr id="435" name="Google Shape;435;p12"/>
          <p:cNvGrpSpPr/>
          <p:nvPr/>
        </p:nvGrpSpPr>
        <p:grpSpPr>
          <a:xfrm>
            <a:off x="11119385" y="5143500"/>
            <a:ext cx="6762750" cy="4682063"/>
            <a:chOff x="0" y="0"/>
            <a:chExt cx="9016999" cy="6242751"/>
          </a:xfrm>
        </p:grpSpPr>
        <p:sp>
          <p:nvSpPr>
            <p:cNvPr id="436" name="Google Shape;436;p12"/>
            <p:cNvSpPr/>
            <p:nvPr/>
          </p:nvSpPr>
          <p:spPr>
            <a:xfrm flipH="1">
              <a:off x="1333958" y="0"/>
              <a:ext cx="5288408" cy="2757944"/>
            </a:xfrm>
            <a:custGeom>
              <a:rect b="b" l="l" r="r" t="t"/>
              <a:pathLst>
                <a:path extrusionOk="0" h="2757944" w="5288408">
                  <a:moveTo>
                    <a:pt x="5288408" y="0"/>
                  </a:moveTo>
                  <a:lnTo>
                    <a:pt x="0" y="0"/>
                  </a:lnTo>
                  <a:lnTo>
                    <a:pt x="0" y="2757944"/>
                  </a:lnTo>
                  <a:lnTo>
                    <a:pt x="5288408" y="2757944"/>
                  </a:lnTo>
                  <a:lnTo>
                    <a:pt x="5288408"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7" name="Google Shape;437;p12"/>
            <p:cNvSpPr/>
            <p:nvPr/>
          </p:nvSpPr>
          <p:spPr>
            <a:xfrm>
              <a:off x="3262285" y="2161054"/>
              <a:ext cx="2137793" cy="2103054"/>
            </a:xfrm>
            <a:custGeom>
              <a:rect b="b" l="l" r="r" t="t"/>
              <a:pathLst>
                <a:path extrusionOk="0" h="2103054" w="2137793">
                  <a:moveTo>
                    <a:pt x="0" y="0"/>
                  </a:moveTo>
                  <a:lnTo>
                    <a:pt x="2137793" y="0"/>
                  </a:lnTo>
                  <a:lnTo>
                    <a:pt x="2137793" y="2103054"/>
                  </a:lnTo>
                  <a:lnTo>
                    <a:pt x="0" y="210305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8" name="Google Shape;438;p12"/>
            <p:cNvSpPr txBox="1"/>
            <p:nvPr/>
          </p:nvSpPr>
          <p:spPr>
            <a:xfrm>
              <a:off x="0" y="1426597"/>
              <a:ext cx="3635700" cy="1282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24">
                  <a:solidFill>
                    <a:srgbClr val="FFFFFF"/>
                  </a:solidFill>
                  <a:latin typeface="Vollkorn"/>
                  <a:ea typeface="Vollkorn"/>
                  <a:cs typeface="Vollkorn"/>
                  <a:sym typeface="Vollkorn"/>
                </a:rPr>
                <a:t>Quốc doanh </a:t>
              </a:r>
              <a:endParaRPr i="1"/>
            </a:p>
            <a:p>
              <a:pPr indent="0" lvl="0" marL="0" marR="0" rtl="0" algn="ctr">
                <a:lnSpc>
                  <a:spcPct val="100000"/>
                </a:lnSpc>
                <a:spcBef>
                  <a:spcPts val="0"/>
                </a:spcBef>
                <a:spcAft>
                  <a:spcPts val="0"/>
                </a:spcAft>
                <a:buNone/>
              </a:pPr>
              <a:r>
                <a:rPr i="1" lang="en-US" sz="3124">
                  <a:solidFill>
                    <a:srgbClr val="FFFFFF"/>
                  </a:solidFill>
                  <a:latin typeface="Vollkorn"/>
                  <a:ea typeface="Vollkorn"/>
                  <a:cs typeface="Vollkorn"/>
                  <a:sym typeface="Vollkorn"/>
                </a:rPr>
                <a:t>XHCN</a:t>
              </a:r>
              <a:endParaRPr i="1"/>
            </a:p>
          </p:txBody>
        </p:sp>
        <p:sp>
          <p:nvSpPr>
            <p:cNvPr id="439" name="Google Shape;439;p12"/>
            <p:cNvSpPr txBox="1"/>
            <p:nvPr/>
          </p:nvSpPr>
          <p:spPr>
            <a:xfrm>
              <a:off x="5381299" y="1426597"/>
              <a:ext cx="3635700" cy="1282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24">
                  <a:solidFill>
                    <a:srgbClr val="FFFFFF"/>
                  </a:solidFill>
                  <a:latin typeface="Vollkorn"/>
                  <a:ea typeface="Vollkorn"/>
                  <a:cs typeface="Vollkorn"/>
                  <a:sym typeface="Vollkorn"/>
                </a:rPr>
                <a:t>Hạch toán kinh doanh XHCN</a:t>
              </a:r>
              <a:endParaRPr i="1"/>
            </a:p>
          </p:txBody>
        </p:sp>
        <p:sp>
          <p:nvSpPr>
            <p:cNvPr id="440" name="Google Shape;440;p12"/>
            <p:cNvSpPr txBox="1"/>
            <p:nvPr/>
          </p:nvSpPr>
          <p:spPr>
            <a:xfrm>
              <a:off x="2145093" y="4319451"/>
              <a:ext cx="4163700" cy="1923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24">
                  <a:solidFill>
                    <a:srgbClr val="FFFFFF"/>
                  </a:solidFill>
                  <a:latin typeface="Vollkorn"/>
                  <a:ea typeface="Vollkorn"/>
                  <a:cs typeface="Vollkorn"/>
                  <a:sym typeface="Vollkorn"/>
                </a:rPr>
                <a:t>14/11/1987</a:t>
              </a:r>
              <a:endParaRPr i="1"/>
            </a:p>
            <a:p>
              <a:pPr indent="0" lvl="0" marL="0" marR="0" rtl="0" algn="ctr">
                <a:lnSpc>
                  <a:spcPct val="100000"/>
                </a:lnSpc>
                <a:spcBef>
                  <a:spcPts val="0"/>
                </a:spcBef>
                <a:spcAft>
                  <a:spcPts val="0"/>
                </a:spcAft>
                <a:buNone/>
              </a:pPr>
              <a:r>
                <a:rPr i="1" lang="en-US" sz="3124">
                  <a:solidFill>
                    <a:srgbClr val="FFFFFF"/>
                  </a:solidFill>
                  <a:latin typeface="Vollkorn"/>
                  <a:ea typeface="Vollkorn"/>
                  <a:cs typeface="Vollkorn"/>
                  <a:sym typeface="Vollkorn"/>
                </a:rPr>
                <a:t>Trao quyền tự chủ cho doanh nghiệp</a:t>
              </a:r>
              <a:endParaRPr i="1"/>
            </a:p>
          </p:txBody>
        </p:sp>
      </p:gr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44" name="Shape 444"/>
        <p:cNvGrpSpPr/>
        <p:nvPr/>
      </p:nvGrpSpPr>
      <p:grpSpPr>
        <a:xfrm>
          <a:off x="0" y="0"/>
          <a:ext cx="0" cy="0"/>
          <a:chOff x="0" y="0"/>
          <a:chExt cx="0" cy="0"/>
        </a:xfrm>
      </p:grpSpPr>
      <p:sp>
        <p:nvSpPr>
          <p:cNvPr id="445" name="Google Shape;445;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7" name="Google Shape;447;p13"/>
          <p:cNvGrpSpPr/>
          <p:nvPr/>
        </p:nvGrpSpPr>
        <p:grpSpPr>
          <a:xfrm>
            <a:off x="14658460" y="1834892"/>
            <a:ext cx="2995930" cy="1255035"/>
            <a:chOff x="0" y="-65564"/>
            <a:chExt cx="3994574" cy="1673380"/>
          </a:xfrm>
        </p:grpSpPr>
        <p:sp>
          <p:nvSpPr>
            <p:cNvPr id="448" name="Google Shape;448;p13"/>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9" name="Google Shape;449;p13"/>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450" name="Google Shape;450;p13"/>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451" name="Google Shape;451;p13"/>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52" name="Google Shape;452;p13"/>
          <p:cNvSpPr txBox="1"/>
          <p:nvPr/>
        </p:nvSpPr>
        <p:spPr>
          <a:xfrm>
            <a:off x="14483149" y="3261375"/>
            <a:ext cx="2995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Thực hiện đường lối</a:t>
            </a:r>
            <a:endParaRPr i="1"/>
          </a:p>
        </p:txBody>
      </p:sp>
      <p:grpSp>
        <p:nvGrpSpPr>
          <p:cNvPr id="453" name="Google Shape;453;p13"/>
          <p:cNvGrpSpPr/>
          <p:nvPr/>
        </p:nvGrpSpPr>
        <p:grpSpPr>
          <a:xfrm>
            <a:off x="4380478" y="3742628"/>
            <a:ext cx="2438439" cy="2438439"/>
            <a:chOff x="0" y="0"/>
            <a:chExt cx="812800" cy="812800"/>
          </a:xfrm>
        </p:grpSpPr>
        <p:sp>
          <p:nvSpPr>
            <p:cNvPr id="454" name="Google Shape;45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1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5" name="Google Shape;455;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1" lang="en-US" sz="3499">
                  <a:solidFill>
                    <a:srgbClr val="000000"/>
                  </a:solidFill>
                  <a:latin typeface="Vollkorn"/>
                  <a:ea typeface="Vollkorn"/>
                  <a:cs typeface="Vollkorn"/>
                  <a:sym typeface="Vollkorn"/>
                </a:rPr>
                <a:t>"Khoán 10"</a:t>
              </a:r>
              <a:endParaRPr i="1"/>
            </a:p>
          </p:txBody>
        </p:sp>
      </p:grpSp>
      <p:cxnSp>
        <p:nvCxnSpPr>
          <p:cNvPr id="456" name="Google Shape;456;p13"/>
          <p:cNvCxnSpPr/>
          <p:nvPr/>
        </p:nvCxnSpPr>
        <p:spPr>
          <a:xfrm>
            <a:off x="6818917" y="4961848"/>
            <a:ext cx="1004351" cy="0"/>
          </a:xfrm>
          <a:prstGeom prst="straightConnector1">
            <a:avLst/>
          </a:prstGeom>
          <a:noFill/>
          <a:ln cap="flat" cmpd="sng" w="38100">
            <a:solidFill>
              <a:srgbClr val="FFFE1F"/>
            </a:solidFill>
            <a:prstDash val="solid"/>
            <a:round/>
            <a:headEnd len="sm" w="sm" type="none"/>
            <a:tailEnd len="med" w="med" type="stealth"/>
          </a:ln>
        </p:spPr>
      </p:cxnSp>
      <p:sp>
        <p:nvSpPr>
          <p:cNvPr id="457" name="Google Shape;457;p13"/>
          <p:cNvSpPr txBox="1"/>
          <p:nvPr/>
        </p:nvSpPr>
        <p:spPr>
          <a:xfrm>
            <a:off x="7645764" y="4450657"/>
            <a:ext cx="3299400" cy="1148100"/>
          </a:xfrm>
          <a:prstGeom prst="rect">
            <a:avLst/>
          </a:prstGeom>
          <a:noFill/>
          <a:ln>
            <a:noFill/>
          </a:ln>
        </p:spPr>
        <p:txBody>
          <a:bodyPr anchorCtr="0" anchor="t" bIns="0" lIns="0" spcFirstLastPara="1" rIns="0" wrap="square" tIns="0">
            <a:spAutoFit/>
          </a:bodyPr>
          <a:lstStyle/>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Khoán đến NLĐ</a:t>
            </a:r>
            <a:endParaRPr i="1"/>
          </a:p>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Hộ nông dân</a:t>
            </a:r>
            <a:endParaRPr i="1"/>
          </a:p>
        </p:txBody>
      </p:sp>
      <p:cxnSp>
        <p:nvCxnSpPr>
          <p:cNvPr id="458" name="Google Shape;458;p13"/>
          <p:cNvCxnSpPr/>
          <p:nvPr/>
        </p:nvCxnSpPr>
        <p:spPr>
          <a:xfrm>
            <a:off x="10652193" y="4961848"/>
            <a:ext cx="1004351" cy="0"/>
          </a:xfrm>
          <a:prstGeom prst="straightConnector1">
            <a:avLst/>
          </a:prstGeom>
          <a:noFill/>
          <a:ln cap="flat" cmpd="sng" w="38100">
            <a:solidFill>
              <a:srgbClr val="FFFE1F"/>
            </a:solidFill>
            <a:prstDash val="solid"/>
            <a:round/>
            <a:headEnd len="sm" w="sm" type="none"/>
            <a:tailEnd len="med" w="med" type="stealth"/>
          </a:ln>
        </p:spPr>
      </p:cxnSp>
      <p:sp>
        <p:nvSpPr>
          <p:cNvPr id="459" name="Google Shape;459;p13"/>
          <p:cNvSpPr txBox="1"/>
          <p:nvPr/>
        </p:nvSpPr>
        <p:spPr>
          <a:xfrm>
            <a:off x="10786504" y="4645866"/>
            <a:ext cx="3299400" cy="507900"/>
          </a:xfrm>
          <a:prstGeom prst="rect">
            <a:avLst/>
          </a:prstGeom>
          <a:noFill/>
          <a:ln>
            <a:noFill/>
          </a:ln>
        </p:spPr>
        <p:txBody>
          <a:bodyPr anchorCtr="0" anchor="t" bIns="0" lIns="0" spcFirstLastPara="1" rIns="0" wrap="square" tIns="0">
            <a:spAutoFit/>
          </a:bodyPr>
          <a:lstStyle/>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15 năm</a:t>
            </a:r>
            <a:endParaRPr i="1"/>
          </a:p>
        </p:txBody>
      </p:sp>
      <p:cxnSp>
        <p:nvCxnSpPr>
          <p:cNvPr id="460" name="Google Shape;460;p13"/>
          <p:cNvCxnSpPr/>
          <p:nvPr/>
        </p:nvCxnSpPr>
        <p:spPr>
          <a:xfrm>
            <a:off x="13175280" y="4961848"/>
            <a:ext cx="1004351" cy="0"/>
          </a:xfrm>
          <a:prstGeom prst="straightConnector1">
            <a:avLst/>
          </a:prstGeom>
          <a:noFill/>
          <a:ln cap="flat" cmpd="sng" w="38100">
            <a:solidFill>
              <a:srgbClr val="FFFE1F"/>
            </a:solidFill>
            <a:prstDash val="solid"/>
            <a:round/>
            <a:headEnd len="sm" w="sm" type="none"/>
            <a:tailEnd len="med" w="med" type="stealth"/>
          </a:ln>
        </p:spPr>
      </p:cxnSp>
      <p:grpSp>
        <p:nvGrpSpPr>
          <p:cNvPr id="461" name="Google Shape;461;p13"/>
          <p:cNvGrpSpPr/>
          <p:nvPr/>
        </p:nvGrpSpPr>
        <p:grpSpPr>
          <a:xfrm>
            <a:off x="4263341" y="6523967"/>
            <a:ext cx="2438439" cy="2438439"/>
            <a:chOff x="0" y="0"/>
            <a:chExt cx="812800" cy="812800"/>
          </a:xfrm>
        </p:grpSpPr>
        <p:sp>
          <p:nvSpPr>
            <p:cNvPr id="462" name="Google Shape;46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1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3" name="Google Shape;463;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i="1" lang="en-US" sz="2999">
                  <a:solidFill>
                    <a:srgbClr val="000000"/>
                  </a:solidFill>
                  <a:latin typeface="Vollkorn"/>
                  <a:ea typeface="Vollkorn"/>
                  <a:cs typeface="Vollkorn"/>
                  <a:sym typeface="Vollkorn"/>
                </a:rPr>
                <a:t>Cơ chế </a:t>
              </a:r>
              <a:endParaRPr i="1"/>
            </a:p>
            <a:p>
              <a:pPr indent="0" lvl="0" marL="0" marR="0" rtl="0" algn="ctr">
                <a:lnSpc>
                  <a:spcPct val="140013"/>
                </a:lnSpc>
                <a:spcBef>
                  <a:spcPts val="0"/>
                </a:spcBef>
                <a:spcAft>
                  <a:spcPts val="0"/>
                </a:spcAft>
                <a:buNone/>
              </a:pPr>
              <a:r>
                <a:rPr b="1" i="1" lang="en-US" sz="2999">
                  <a:solidFill>
                    <a:srgbClr val="000000"/>
                  </a:solidFill>
                  <a:latin typeface="Vollkorn"/>
                  <a:ea typeface="Vollkorn"/>
                  <a:cs typeface="Vollkorn"/>
                  <a:sym typeface="Vollkorn"/>
                </a:rPr>
                <a:t>tập trung, bao cấp</a:t>
              </a:r>
              <a:endParaRPr i="1"/>
            </a:p>
          </p:txBody>
        </p:sp>
      </p:grpSp>
      <p:sp>
        <p:nvSpPr>
          <p:cNvPr id="464" name="Google Shape;464;p13"/>
          <p:cNvSpPr/>
          <p:nvPr/>
        </p:nvSpPr>
        <p:spPr>
          <a:xfrm>
            <a:off x="4931894" y="8367455"/>
            <a:ext cx="1335606" cy="1189904"/>
          </a:xfrm>
          <a:custGeom>
            <a:rect b="b" l="l" r="r" t="t"/>
            <a:pathLst>
              <a:path extrusionOk="0" h="1189904" w="1335606">
                <a:moveTo>
                  <a:pt x="0" y="0"/>
                </a:moveTo>
                <a:lnTo>
                  <a:pt x="1335607" y="0"/>
                </a:lnTo>
                <a:lnTo>
                  <a:pt x="1335607" y="1189904"/>
                </a:lnTo>
                <a:lnTo>
                  <a:pt x="0" y="118990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3"/>
          <p:cNvSpPr/>
          <p:nvPr/>
        </p:nvSpPr>
        <p:spPr>
          <a:xfrm>
            <a:off x="6968480" y="6418474"/>
            <a:ext cx="5322153" cy="3138885"/>
          </a:xfrm>
          <a:custGeom>
            <a:rect b="b" l="l" r="r" t="t"/>
            <a:pathLst>
              <a:path extrusionOk="0" h="3138885" w="5322153">
                <a:moveTo>
                  <a:pt x="0" y="0"/>
                </a:moveTo>
                <a:lnTo>
                  <a:pt x="5322153" y="0"/>
                </a:lnTo>
                <a:lnTo>
                  <a:pt x="5322153" y="3138885"/>
                </a:lnTo>
                <a:lnTo>
                  <a:pt x="0" y="3138885"/>
                </a:lnTo>
                <a:lnTo>
                  <a:pt x="0" y="0"/>
                </a:lnTo>
                <a:close/>
              </a:path>
            </a:pathLst>
          </a:custGeom>
          <a:blipFill rotWithShape="1">
            <a:blip r:embed="rId6">
              <a:alphaModFix/>
            </a:blip>
            <a:stretch>
              <a:fillRect b="0" l="0" r="0" t="0"/>
            </a:stretch>
          </a:blip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3"/>
          <p:cNvSpPr/>
          <p:nvPr/>
        </p:nvSpPr>
        <p:spPr>
          <a:xfrm>
            <a:off x="12634529" y="6326807"/>
            <a:ext cx="4844611" cy="3230551"/>
          </a:xfrm>
          <a:custGeom>
            <a:rect b="b" l="l" r="r" t="t"/>
            <a:pathLst>
              <a:path extrusionOk="0" h="3230551" w="4844611">
                <a:moveTo>
                  <a:pt x="0" y="0"/>
                </a:moveTo>
                <a:lnTo>
                  <a:pt x="4844611" y="0"/>
                </a:lnTo>
                <a:lnTo>
                  <a:pt x="4844611" y="3230552"/>
                </a:lnTo>
                <a:lnTo>
                  <a:pt x="0" y="3230552"/>
                </a:lnTo>
                <a:lnTo>
                  <a:pt x="0" y="0"/>
                </a:lnTo>
                <a:close/>
              </a:path>
            </a:pathLst>
          </a:custGeom>
          <a:blipFill rotWithShape="1">
            <a:blip r:embed="rId7">
              <a:alphaModFix/>
            </a:blip>
            <a:stretch>
              <a:fillRect b="0" l="0" r="0" t="0"/>
            </a:stretch>
          </a:blip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3"/>
          <p:cNvSpPr txBox="1"/>
          <p:nvPr/>
        </p:nvSpPr>
        <p:spPr>
          <a:xfrm>
            <a:off x="693792" y="4431607"/>
            <a:ext cx="3299400" cy="1148100"/>
          </a:xfrm>
          <a:prstGeom prst="rect">
            <a:avLst/>
          </a:prstGeom>
          <a:noFill/>
          <a:ln>
            <a:noFill/>
          </a:ln>
        </p:spPr>
        <p:txBody>
          <a:bodyPr anchorCtr="0" anchor="t" bIns="0" lIns="0" spcFirstLastPara="1" rIns="0" wrap="square" tIns="0">
            <a:spAutoFit/>
          </a:bodyPr>
          <a:lstStyle/>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5/4/1988</a:t>
            </a:r>
            <a:endParaRPr i="1"/>
          </a:p>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Bộ Chính trị</a:t>
            </a:r>
            <a:endParaRPr i="1"/>
          </a:p>
        </p:txBody>
      </p:sp>
      <p:sp>
        <p:nvSpPr>
          <p:cNvPr id="468" name="Google Shape;468;p13"/>
          <p:cNvSpPr txBox="1"/>
          <p:nvPr/>
        </p:nvSpPr>
        <p:spPr>
          <a:xfrm>
            <a:off x="14179630" y="4188774"/>
            <a:ext cx="3299400" cy="1788300"/>
          </a:xfrm>
          <a:prstGeom prst="rect">
            <a:avLst/>
          </a:prstGeom>
          <a:noFill/>
          <a:ln>
            <a:noFill/>
          </a:ln>
        </p:spPr>
        <p:txBody>
          <a:bodyPr anchorCtr="0" anchor="t" bIns="0" lIns="0" spcFirstLastPara="1" rIns="0" wrap="square" tIns="0">
            <a:spAutoFit/>
          </a:bodyPr>
          <a:lstStyle/>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Bảo đảm có thu nhập từ 40% sản lương khoán trở lên</a:t>
            </a:r>
            <a:endParaRPr i="1"/>
          </a:p>
        </p:txBody>
      </p:sp>
      <p:sp>
        <p:nvSpPr>
          <p:cNvPr id="469" name="Google Shape;469;p13"/>
          <p:cNvSpPr txBox="1"/>
          <p:nvPr/>
        </p:nvSpPr>
        <p:spPr>
          <a:xfrm>
            <a:off x="693792" y="7383004"/>
            <a:ext cx="3299400" cy="507900"/>
          </a:xfrm>
          <a:prstGeom prst="rect">
            <a:avLst/>
          </a:prstGeom>
          <a:noFill/>
          <a:ln>
            <a:noFill/>
          </a:ln>
        </p:spPr>
        <p:txBody>
          <a:bodyPr anchorCtr="0" anchor="t" bIns="0" lIns="0" spcFirstLastPara="1" rIns="0" wrap="square" tIns="0">
            <a:spAutoFit/>
          </a:bodyPr>
          <a:lstStyle/>
          <a:p>
            <a:pPr indent="0" lvl="0" marL="0" marR="0" rtl="0" algn="ctr">
              <a:lnSpc>
                <a:spcPct val="126030"/>
              </a:lnSpc>
              <a:spcBef>
                <a:spcPts val="0"/>
              </a:spcBef>
              <a:spcAft>
                <a:spcPts val="0"/>
              </a:spcAft>
              <a:buNone/>
            </a:pPr>
            <a:r>
              <a:rPr i="1" lang="en-US" sz="3300">
                <a:solidFill>
                  <a:srgbClr val="FFFFFF"/>
                </a:solidFill>
                <a:latin typeface="Vollkorn"/>
                <a:ea typeface="Vollkorn"/>
                <a:cs typeface="Vollkorn"/>
                <a:sym typeface="Vollkorn"/>
              </a:rPr>
              <a:t>Công nghiệp</a:t>
            </a:r>
            <a:endParaRPr i="1"/>
          </a:p>
        </p:txBody>
      </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73" name="Shape 473"/>
        <p:cNvGrpSpPr/>
        <p:nvPr/>
      </p:nvGrpSpPr>
      <p:grpSpPr>
        <a:xfrm>
          <a:off x="0" y="0"/>
          <a:ext cx="0" cy="0"/>
          <a:chOff x="0" y="0"/>
          <a:chExt cx="0" cy="0"/>
        </a:xfrm>
      </p:grpSpPr>
      <p:sp>
        <p:nvSpPr>
          <p:cNvPr id="474" name="Google Shape;474;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6" name="Google Shape;476;p14"/>
          <p:cNvGrpSpPr/>
          <p:nvPr/>
        </p:nvGrpSpPr>
        <p:grpSpPr>
          <a:xfrm>
            <a:off x="14658460" y="1834892"/>
            <a:ext cx="2995930" cy="1255035"/>
            <a:chOff x="0" y="-65564"/>
            <a:chExt cx="3994574" cy="1673380"/>
          </a:xfrm>
        </p:grpSpPr>
        <p:sp>
          <p:nvSpPr>
            <p:cNvPr id="477" name="Google Shape;477;p14"/>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8" name="Google Shape;478;p14"/>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479" name="Google Shape;479;p14"/>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480" name="Google Shape;480;p14"/>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81" name="Google Shape;481;p14"/>
          <p:cNvSpPr txBox="1"/>
          <p:nvPr/>
        </p:nvSpPr>
        <p:spPr>
          <a:xfrm>
            <a:off x="15501700" y="3251852"/>
            <a:ext cx="1309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u="sng">
                <a:solidFill>
                  <a:srgbClr val="FFFFFF"/>
                </a:solidFill>
                <a:latin typeface="Vollkorn"/>
                <a:ea typeface="Vollkorn"/>
                <a:cs typeface="Vollkorn"/>
                <a:sym typeface="Vollkorn"/>
              </a:rPr>
              <a:t>Kết quả</a:t>
            </a:r>
            <a:endParaRPr i="1"/>
          </a:p>
        </p:txBody>
      </p:sp>
      <p:sp>
        <p:nvSpPr>
          <p:cNvPr id="482" name="Google Shape;482;p14"/>
          <p:cNvSpPr/>
          <p:nvPr/>
        </p:nvSpPr>
        <p:spPr>
          <a:xfrm>
            <a:off x="11583476" y="4262277"/>
            <a:ext cx="2879365" cy="2843373"/>
          </a:xfrm>
          <a:custGeom>
            <a:rect b="b" l="l" r="r" t="t"/>
            <a:pathLst>
              <a:path extrusionOk="0" h="2843373" w="2879365">
                <a:moveTo>
                  <a:pt x="0" y="0"/>
                </a:moveTo>
                <a:lnTo>
                  <a:pt x="2879365" y="0"/>
                </a:lnTo>
                <a:lnTo>
                  <a:pt x="2879365" y="2843373"/>
                </a:lnTo>
                <a:lnTo>
                  <a:pt x="0" y="284337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4"/>
          <p:cNvSpPr/>
          <p:nvPr/>
        </p:nvSpPr>
        <p:spPr>
          <a:xfrm>
            <a:off x="899986" y="6516936"/>
            <a:ext cx="4052267" cy="2279400"/>
          </a:xfrm>
          <a:custGeom>
            <a:rect b="b" l="l" r="r" t="t"/>
            <a:pathLst>
              <a:path extrusionOk="0" h="2279400" w="4052267">
                <a:moveTo>
                  <a:pt x="0" y="0"/>
                </a:moveTo>
                <a:lnTo>
                  <a:pt x="4052267" y="0"/>
                </a:lnTo>
                <a:lnTo>
                  <a:pt x="4052267" y="2279400"/>
                </a:lnTo>
                <a:lnTo>
                  <a:pt x="0" y="2279400"/>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4" name="Google Shape;484;p14"/>
          <p:cNvPicPr preferRelativeResize="0"/>
          <p:nvPr/>
        </p:nvPicPr>
        <p:blipFill rotWithShape="1">
          <a:blip r:embed="rId7">
            <a:alphaModFix/>
          </a:blip>
          <a:srcRect b="0" l="0" r="0" t="0"/>
          <a:stretch/>
        </p:blipFill>
        <p:spPr>
          <a:xfrm>
            <a:off x="2024990" y="6631236"/>
            <a:ext cx="1802259" cy="1927550"/>
          </a:xfrm>
          <a:prstGeom prst="rect">
            <a:avLst/>
          </a:prstGeom>
          <a:noFill/>
          <a:ln>
            <a:noFill/>
          </a:ln>
        </p:spPr>
      </p:pic>
      <p:sp>
        <p:nvSpPr>
          <p:cNvPr id="485" name="Google Shape;485;p14"/>
          <p:cNvSpPr/>
          <p:nvPr/>
        </p:nvSpPr>
        <p:spPr>
          <a:xfrm>
            <a:off x="2091477" y="3224052"/>
            <a:ext cx="1669284" cy="1669284"/>
          </a:xfrm>
          <a:custGeom>
            <a:rect b="b" l="l" r="r" t="t"/>
            <a:pathLst>
              <a:path extrusionOk="0" h="1669284" w="1669284">
                <a:moveTo>
                  <a:pt x="0" y="0"/>
                </a:moveTo>
                <a:lnTo>
                  <a:pt x="1669285" y="0"/>
                </a:lnTo>
                <a:lnTo>
                  <a:pt x="1669285" y="1669285"/>
                </a:lnTo>
                <a:lnTo>
                  <a:pt x="0" y="166928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6" name="Google Shape;486;p14"/>
          <p:cNvPicPr preferRelativeResize="0"/>
          <p:nvPr/>
        </p:nvPicPr>
        <p:blipFill rotWithShape="1">
          <a:blip r:embed="rId9">
            <a:alphaModFix/>
          </a:blip>
          <a:srcRect b="0" l="0" r="0" t="0"/>
          <a:stretch/>
        </p:blipFill>
        <p:spPr>
          <a:xfrm>
            <a:off x="4575874" y="5098547"/>
            <a:ext cx="3151976" cy="1418389"/>
          </a:xfrm>
          <a:prstGeom prst="rect">
            <a:avLst/>
          </a:prstGeom>
          <a:noFill/>
          <a:ln>
            <a:noFill/>
          </a:ln>
        </p:spPr>
      </p:pic>
      <p:sp>
        <p:nvSpPr>
          <p:cNvPr id="487" name="Google Shape;487;p14"/>
          <p:cNvSpPr txBox="1"/>
          <p:nvPr/>
        </p:nvSpPr>
        <p:spPr>
          <a:xfrm>
            <a:off x="13443385" y="5145094"/>
            <a:ext cx="3299400" cy="1530900"/>
          </a:xfrm>
          <a:prstGeom prst="rect">
            <a:avLst/>
          </a:prstGeom>
          <a:noFill/>
          <a:ln>
            <a:noFill/>
          </a:ln>
        </p:spPr>
        <p:txBody>
          <a:bodyPr anchorCtr="0" anchor="t" bIns="0" lIns="0" spcFirstLastPara="1" rIns="0" wrap="square" tIns="0">
            <a:spAutoFit/>
          </a:bodyPr>
          <a:lstStyle/>
          <a:p>
            <a:pPr indent="0" lvl="0" marL="0" marR="0" rtl="0" algn="ctr">
              <a:lnSpc>
                <a:spcPct val="126022"/>
              </a:lnSpc>
              <a:spcBef>
                <a:spcPts val="0"/>
              </a:spcBef>
              <a:spcAft>
                <a:spcPts val="0"/>
              </a:spcAft>
              <a:buNone/>
            </a:pPr>
            <a:r>
              <a:rPr i="1" lang="en-US" sz="4400">
                <a:solidFill>
                  <a:srgbClr val="FFFFFF"/>
                </a:solidFill>
                <a:latin typeface="Vollkorn"/>
                <a:ea typeface="Vollkorn"/>
                <a:cs typeface="Vollkorn"/>
                <a:sym typeface="Vollkorn"/>
              </a:rPr>
              <a:t>1991 </a:t>
            </a:r>
            <a:endParaRPr i="1"/>
          </a:p>
          <a:p>
            <a:pPr indent="0" lvl="0" marL="0" marR="0" rtl="0" algn="ctr">
              <a:lnSpc>
                <a:spcPct val="126022"/>
              </a:lnSpc>
              <a:spcBef>
                <a:spcPts val="0"/>
              </a:spcBef>
              <a:spcAft>
                <a:spcPts val="0"/>
              </a:spcAft>
              <a:buNone/>
            </a:pPr>
            <a:r>
              <a:rPr i="1" lang="en-US" sz="4400">
                <a:solidFill>
                  <a:srgbClr val="FFFFFF"/>
                </a:solidFill>
                <a:latin typeface="Vollkorn"/>
                <a:ea typeface="Vollkorn"/>
                <a:cs typeface="Vollkorn"/>
                <a:sym typeface="Vollkorn"/>
              </a:rPr>
              <a:t>67.1%</a:t>
            </a:r>
            <a:endParaRPr i="1"/>
          </a:p>
        </p:txBody>
      </p:sp>
      <p:sp>
        <p:nvSpPr>
          <p:cNvPr id="488" name="Google Shape;488;p14"/>
          <p:cNvSpPr txBox="1"/>
          <p:nvPr/>
        </p:nvSpPr>
        <p:spPr>
          <a:xfrm>
            <a:off x="1276365" y="5448271"/>
            <a:ext cx="3299400" cy="677400"/>
          </a:xfrm>
          <a:prstGeom prst="rect">
            <a:avLst/>
          </a:prstGeom>
          <a:noFill/>
          <a:ln>
            <a:noFill/>
          </a:ln>
        </p:spPr>
        <p:txBody>
          <a:bodyPr anchorCtr="0" anchor="t" bIns="0" lIns="0" spcFirstLastPara="1" rIns="0" wrap="square" tIns="0">
            <a:spAutoFit/>
          </a:bodyPr>
          <a:lstStyle/>
          <a:p>
            <a:pPr indent="0" lvl="0" marL="0" marR="0" rtl="0" algn="ctr">
              <a:lnSpc>
                <a:spcPct val="126022"/>
              </a:lnSpc>
              <a:spcBef>
                <a:spcPts val="0"/>
              </a:spcBef>
              <a:spcAft>
                <a:spcPts val="0"/>
              </a:spcAft>
              <a:buNone/>
            </a:pPr>
            <a:r>
              <a:rPr i="1" lang="en-US" sz="4400">
                <a:solidFill>
                  <a:srgbClr val="FFFFFF"/>
                </a:solidFill>
                <a:latin typeface="Vollkorn"/>
                <a:ea typeface="Vollkorn"/>
                <a:cs typeface="Vollkorn"/>
                <a:sym typeface="Vollkorn"/>
              </a:rPr>
              <a:t>Cuối năm 1988</a:t>
            </a:r>
            <a:endParaRPr i="1"/>
          </a:p>
        </p:txBody>
      </p:sp>
      <p:sp>
        <p:nvSpPr>
          <p:cNvPr id="489" name="Google Shape;489;p14"/>
          <p:cNvSpPr txBox="1"/>
          <p:nvPr/>
        </p:nvSpPr>
        <p:spPr>
          <a:xfrm>
            <a:off x="3220712" y="3793232"/>
            <a:ext cx="3299400" cy="1078500"/>
          </a:xfrm>
          <a:prstGeom prst="rect">
            <a:avLst/>
          </a:prstGeom>
          <a:noFill/>
          <a:ln>
            <a:noFill/>
          </a:ln>
        </p:spPr>
        <p:txBody>
          <a:bodyPr anchorCtr="0" anchor="t" bIns="0" lIns="0" spcFirstLastPara="1" rIns="0" wrap="square" tIns="0">
            <a:spAutoFit/>
          </a:bodyPr>
          <a:lstStyle/>
          <a:p>
            <a:pPr indent="0" lvl="0" marL="0" marR="0" rtl="0" algn="ctr">
              <a:lnSpc>
                <a:spcPct val="126032"/>
              </a:lnSpc>
              <a:spcBef>
                <a:spcPts val="0"/>
              </a:spcBef>
              <a:spcAft>
                <a:spcPts val="0"/>
              </a:spcAft>
              <a:buNone/>
            </a:pPr>
            <a:r>
              <a:rPr i="1" lang="en-US" sz="3100">
                <a:solidFill>
                  <a:srgbClr val="FFFFFF"/>
                </a:solidFill>
                <a:latin typeface="Vollkorn"/>
                <a:ea typeface="Vollkorn"/>
                <a:cs typeface="Vollkorn"/>
                <a:sym typeface="Vollkorn"/>
              </a:rPr>
              <a:t>45 vạn </a:t>
            </a:r>
            <a:endParaRPr i="1"/>
          </a:p>
          <a:p>
            <a:pPr indent="0" lvl="0" marL="0" marR="0" rtl="0" algn="ctr">
              <a:lnSpc>
                <a:spcPct val="126032"/>
              </a:lnSpc>
              <a:spcBef>
                <a:spcPts val="0"/>
              </a:spcBef>
              <a:spcAft>
                <a:spcPts val="0"/>
              </a:spcAft>
              <a:buNone/>
            </a:pPr>
            <a:r>
              <a:rPr i="1" lang="en-US" sz="3100">
                <a:solidFill>
                  <a:srgbClr val="FFFFFF"/>
                </a:solidFill>
                <a:latin typeface="Vollkorn"/>
                <a:ea typeface="Vollkorn"/>
                <a:cs typeface="Vollkorn"/>
                <a:sym typeface="Vollkorn"/>
              </a:rPr>
              <a:t>tấn gạo</a:t>
            </a:r>
            <a:endParaRPr i="1"/>
          </a:p>
        </p:txBody>
      </p:sp>
      <p:sp>
        <p:nvSpPr>
          <p:cNvPr id="490" name="Google Shape;490;p14"/>
          <p:cNvSpPr txBox="1"/>
          <p:nvPr/>
        </p:nvSpPr>
        <p:spPr>
          <a:xfrm>
            <a:off x="6781486" y="5345720"/>
            <a:ext cx="3299400" cy="677400"/>
          </a:xfrm>
          <a:prstGeom prst="rect">
            <a:avLst/>
          </a:prstGeom>
          <a:noFill/>
          <a:ln>
            <a:noFill/>
          </a:ln>
        </p:spPr>
        <p:txBody>
          <a:bodyPr anchorCtr="0" anchor="t" bIns="0" lIns="0" spcFirstLastPara="1" rIns="0" wrap="square" tIns="0">
            <a:spAutoFit/>
          </a:bodyPr>
          <a:lstStyle/>
          <a:p>
            <a:pPr indent="0" lvl="0" marL="0" marR="0" rtl="0" algn="ctr">
              <a:lnSpc>
                <a:spcPct val="126022"/>
              </a:lnSpc>
              <a:spcBef>
                <a:spcPts val="0"/>
              </a:spcBef>
              <a:spcAft>
                <a:spcPts val="0"/>
              </a:spcAft>
              <a:buNone/>
            </a:pPr>
            <a:r>
              <a:rPr i="1" lang="en-US" sz="4400">
                <a:solidFill>
                  <a:srgbClr val="FFFFFF"/>
                </a:solidFill>
                <a:latin typeface="Vollkorn"/>
                <a:ea typeface="Vollkorn"/>
                <a:cs typeface="Vollkorn"/>
                <a:sym typeface="Vollkorn"/>
              </a:rPr>
              <a:t>1989</a:t>
            </a:r>
            <a:endParaRPr i="1"/>
          </a:p>
        </p:txBody>
      </p:sp>
      <p:sp>
        <p:nvSpPr>
          <p:cNvPr id="491" name="Google Shape;491;p14"/>
          <p:cNvSpPr txBox="1"/>
          <p:nvPr/>
        </p:nvSpPr>
        <p:spPr>
          <a:xfrm>
            <a:off x="6781486" y="6497886"/>
            <a:ext cx="3299400" cy="1680000"/>
          </a:xfrm>
          <a:prstGeom prst="rect">
            <a:avLst/>
          </a:prstGeom>
          <a:noFill/>
          <a:ln>
            <a:noFill/>
          </a:ln>
        </p:spPr>
        <p:txBody>
          <a:bodyPr anchorCtr="0" anchor="t" bIns="0" lIns="0" spcFirstLastPara="1" rIns="0" wrap="square" tIns="0">
            <a:spAutoFit/>
          </a:bodyPr>
          <a:lstStyle/>
          <a:p>
            <a:pPr indent="0" lvl="0" marL="0" marR="0" rtl="0" algn="ctr">
              <a:lnSpc>
                <a:spcPct val="126032"/>
              </a:lnSpc>
              <a:spcBef>
                <a:spcPts val="0"/>
              </a:spcBef>
              <a:spcAft>
                <a:spcPts val="0"/>
              </a:spcAft>
              <a:buNone/>
            </a:pPr>
            <a:r>
              <a:rPr i="1" lang="en-US" sz="3100">
                <a:solidFill>
                  <a:srgbClr val="FFFFFF"/>
                </a:solidFill>
                <a:latin typeface="Vollkorn"/>
                <a:ea typeface="Vollkorn"/>
                <a:cs typeface="Vollkorn"/>
                <a:sym typeface="Vollkorn"/>
              </a:rPr>
              <a:t>Đủ ăn,</a:t>
            </a:r>
            <a:endParaRPr i="1"/>
          </a:p>
          <a:p>
            <a:pPr indent="0" lvl="0" marL="0" marR="0" rtl="0" algn="ctr">
              <a:lnSpc>
                <a:spcPct val="126032"/>
              </a:lnSpc>
              <a:spcBef>
                <a:spcPts val="0"/>
              </a:spcBef>
              <a:spcAft>
                <a:spcPts val="0"/>
              </a:spcAft>
              <a:buNone/>
            </a:pPr>
            <a:r>
              <a:rPr i="1" lang="en-US" sz="3100">
                <a:solidFill>
                  <a:srgbClr val="FFFFFF"/>
                </a:solidFill>
                <a:latin typeface="Vollkorn"/>
                <a:ea typeface="Vollkorn"/>
                <a:cs typeface="Vollkorn"/>
                <a:sym typeface="Vollkorn"/>
              </a:rPr>
              <a:t>có dự trữ và </a:t>
            </a:r>
            <a:endParaRPr i="1"/>
          </a:p>
          <a:p>
            <a:pPr indent="0" lvl="0" marL="0" marR="0" rtl="0" algn="ctr">
              <a:lnSpc>
                <a:spcPct val="126032"/>
              </a:lnSpc>
              <a:spcBef>
                <a:spcPts val="0"/>
              </a:spcBef>
              <a:spcAft>
                <a:spcPts val="0"/>
              </a:spcAft>
              <a:buNone/>
            </a:pPr>
            <a:r>
              <a:rPr i="1" lang="en-US" sz="3100">
                <a:solidFill>
                  <a:srgbClr val="FFFFFF"/>
                </a:solidFill>
                <a:latin typeface="Vollkorn"/>
                <a:ea typeface="Vollkorn"/>
                <a:cs typeface="Vollkorn"/>
                <a:sym typeface="Vollkorn"/>
              </a:rPr>
              <a:t>xuất khẩu</a:t>
            </a:r>
            <a:endParaRPr i="1"/>
          </a:p>
        </p:txBody>
      </p:sp>
      <p:pic>
        <p:nvPicPr>
          <p:cNvPr id="492" name="Google Shape;492;p14"/>
          <p:cNvPicPr preferRelativeResize="0"/>
          <p:nvPr/>
        </p:nvPicPr>
        <p:blipFill rotWithShape="1">
          <a:blip r:embed="rId9">
            <a:alphaModFix/>
          </a:blip>
          <a:srcRect b="0" l="0" r="0" t="0"/>
          <a:stretch/>
        </p:blipFill>
        <p:spPr>
          <a:xfrm>
            <a:off x="8912342" y="5112179"/>
            <a:ext cx="3151976" cy="1418389"/>
          </a:xfrm>
          <a:prstGeom prst="rect">
            <a:avLst/>
          </a:prstGeom>
          <a:noFill/>
          <a:ln>
            <a:noFill/>
          </a:ln>
        </p:spPr>
      </p:pic>
      <p:sp>
        <p:nvSpPr>
          <p:cNvPr id="493" name="Google Shape;493;p14"/>
          <p:cNvSpPr txBox="1"/>
          <p:nvPr/>
        </p:nvSpPr>
        <p:spPr>
          <a:xfrm>
            <a:off x="11373404" y="7077075"/>
            <a:ext cx="3299400" cy="1986900"/>
          </a:xfrm>
          <a:prstGeom prst="rect">
            <a:avLst/>
          </a:prstGeom>
          <a:noFill/>
          <a:ln>
            <a:noFill/>
          </a:ln>
        </p:spPr>
        <p:txBody>
          <a:bodyPr anchorCtr="0" anchor="t" bIns="0" lIns="0" spcFirstLastPara="1" rIns="0" wrap="square" tIns="0">
            <a:spAutoFit/>
          </a:bodyPr>
          <a:lstStyle/>
          <a:p>
            <a:pPr indent="0" lvl="0" marL="0" marR="0" rtl="0" algn="ctr">
              <a:lnSpc>
                <a:spcPct val="126037"/>
              </a:lnSpc>
              <a:spcBef>
                <a:spcPts val="0"/>
              </a:spcBef>
              <a:spcAft>
                <a:spcPts val="0"/>
              </a:spcAft>
              <a:buNone/>
            </a:pPr>
            <a:r>
              <a:rPr i="1" lang="en-US" sz="2700">
                <a:solidFill>
                  <a:srgbClr val="FFFFFF"/>
                </a:solidFill>
                <a:latin typeface="Vollkorn"/>
                <a:ea typeface="Vollkorn"/>
                <a:cs typeface="Vollkorn"/>
                <a:sym typeface="Vollkorn"/>
              </a:rPr>
              <a:t>Lưu thông thuận lợi</a:t>
            </a:r>
            <a:endParaRPr i="1"/>
          </a:p>
          <a:p>
            <a:pPr indent="0" lvl="0" marL="0" marR="0" rtl="0" algn="ctr">
              <a:lnSpc>
                <a:spcPct val="126037"/>
              </a:lnSpc>
              <a:spcBef>
                <a:spcPts val="0"/>
              </a:spcBef>
              <a:spcAft>
                <a:spcPts val="0"/>
              </a:spcAft>
              <a:buNone/>
            </a:pPr>
            <a:r>
              <a:rPr i="1" lang="en-US" sz="2700">
                <a:solidFill>
                  <a:srgbClr val="FFFFFF"/>
                </a:solidFill>
                <a:latin typeface="Vollkorn"/>
                <a:ea typeface="Vollkorn"/>
                <a:cs typeface="Vollkorn"/>
                <a:sym typeface="Vollkorn"/>
              </a:rPr>
              <a:t>Bước đầu hình thành cơ chế thị trường dưới sự quản lý của Nhà nước</a:t>
            </a:r>
            <a:endParaRPr i="1"/>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97" name="Shape 497"/>
        <p:cNvGrpSpPr/>
        <p:nvPr/>
      </p:nvGrpSpPr>
      <p:grpSpPr>
        <a:xfrm>
          <a:off x="0" y="0"/>
          <a:ext cx="0" cy="0"/>
          <a:chOff x="0" y="0"/>
          <a:chExt cx="0" cy="0"/>
        </a:xfrm>
      </p:grpSpPr>
      <p:sp>
        <p:nvSpPr>
          <p:cNvPr id="498" name="Google Shape;498;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9" name="Google Shape;499;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0" name="Google Shape;500;p15"/>
          <p:cNvGrpSpPr/>
          <p:nvPr/>
        </p:nvGrpSpPr>
        <p:grpSpPr>
          <a:xfrm>
            <a:off x="14408573" y="1884065"/>
            <a:ext cx="3245817" cy="1306441"/>
            <a:chOff x="0" y="0"/>
            <a:chExt cx="4327756" cy="1741922"/>
          </a:xfrm>
        </p:grpSpPr>
        <p:sp>
          <p:nvSpPr>
            <p:cNvPr id="501" name="Google Shape;501;p15"/>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2" name="Google Shape;502;p15"/>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503" name="Google Shape;503;p15"/>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504" name="Google Shape;504;p15"/>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05" name="Google Shape;505;p15"/>
          <p:cNvSpPr/>
          <p:nvPr/>
        </p:nvSpPr>
        <p:spPr>
          <a:xfrm>
            <a:off x="8396170" y="4254132"/>
            <a:ext cx="5313601" cy="3321001"/>
          </a:xfrm>
          <a:custGeom>
            <a:rect b="b" l="l" r="r" t="t"/>
            <a:pathLst>
              <a:path extrusionOk="0" h="3321001" w="5313601">
                <a:moveTo>
                  <a:pt x="0" y="0"/>
                </a:moveTo>
                <a:lnTo>
                  <a:pt x="5313601" y="0"/>
                </a:lnTo>
                <a:lnTo>
                  <a:pt x="5313601" y="3321000"/>
                </a:lnTo>
                <a:lnTo>
                  <a:pt x="0" y="3321000"/>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6" name="Google Shape;506;p15"/>
          <p:cNvSpPr/>
          <p:nvPr/>
        </p:nvSpPr>
        <p:spPr>
          <a:xfrm>
            <a:off x="14193350" y="4134494"/>
            <a:ext cx="3185833" cy="3179251"/>
          </a:xfrm>
          <a:custGeom>
            <a:rect b="b" l="l" r="r" t="t"/>
            <a:pathLst>
              <a:path extrusionOk="0" h="3179251" w="3185833">
                <a:moveTo>
                  <a:pt x="0" y="0"/>
                </a:moveTo>
                <a:lnTo>
                  <a:pt x="3185833" y="0"/>
                </a:lnTo>
                <a:lnTo>
                  <a:pt x="3185833" y="3179251"/>
                </a:lnTo>
                <a:lnTo>
                  <a:pt x="0" y="317925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7" name="Google Shape;507;p15"/>
          <p:cNvSpPr txBox="1"/>
          <p:nvPr/>
        </p:nvSpPr>
        <p:spPr>
          <a:xfrm>
            <a:off x="8156998" y="7812213"/>
            <a:ext cx="5791800" cy="803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11">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2611">
                <a:solidFill>
                  <a:srgbClr val="FFFFFF"/>
                </a:solidFill>
                <a:latin typeface="Vollkorn"/>
                <a:ea typeface="Vollkorn"/>
                <a:cs typeface="Vollkorn"/>
                <a:sym typeface="Vollkorn"/>
              </a:rPr>
              <a:t>24 - 27/6/1991</a:t>
            </a:r>
            <a:endParaRPr i="1"/>
          </a:p>
        </p:txBody>
      </p:sp>
      <p:sp>
        <p:nvSpPr>
          <p:cNvPr id="508" name="Google Shape;508;p15"/>
          <p:cNvSpPr txBox="1"/>
          <p:nvPr/>
        </p:nvSpPr>
        <p:spPr>
          <a:xfrm>
            <a:off x="13546422" y="3504832"/>
            <a:ext cx="42903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999">
                <a:solidFill>
                  <a:srgbClr val="FFFFFF"/>
                </a:solidFill>
                <a:latin typeface="Vollkorn"/>
                <a:ea typeface="Vollkorn"/>
                <a:cs typeface="Vollkorn"/>
                <a:sym typeface="Vollkorn"/>
              </a:rPr>
              <a:t>Bầu cử</a:t>
            </a:r>
            <a:endParaRPr i="1"/>
          </a:p>
        </p:txBody>
      </p:sp>
      <p:sp>
        <p:nvSpPr>
          <p:cNvPr id="509" name="Google Shape;509;p15"/>
          <p:cNvSpPr txBox="1"/>
          <p:nvPr/>
        </p:nvSpPr>
        <p:spPr>
          <a:xfrm>
            <a:off x="12364530" y="7523585"/>
            <a:ext cx="6654000" cy="1255200"/>
          </a:xfrm>
          <a:prstGeom prst="rect">
            <a:avLst/>
          </a:prstGeom>
          <a:noFill/>
          <a:ln>
            <a:noFill/>
          </a:ln>
        </p:spPr>
        <p:txBody>
          <a:bodyPr anchorCtr="0" anchor="t" bIns="0" lIns="0" spcFirstLastPara="1" rIns="0" wrap="square" tIns="0">
            <a:spAutoFit/>
          </a:bodyPr>
          <a:lstStyle/>
          <a:p>
            <a:pPr indent="0" lvl="0" marL="0" marR="0" rtl="0" algn="ctr">
              <a:lnSpc>
                <a:spcPct val="133000"/>
              </a:lnSpc>
              <a:spcBef>
                <a:spcPts val="0"/>
              </a:spcBef>
              <a:spcAft>
                <a:spcPts val="0"/>
              </a:spcAft>
              <a:buNone/>
            </a:pPr>
            <a:r>
              <a:rPr i="1" lang="en-US" sz="3500">
                <a:solidFill>
                  <a:srgbClr val="FFFFFF"/>
                </a:solidFill>
                <a:latin typeface="Vollkorn"/>
                <a:ea typeface="Vollkorn"/>
                <a:cs typeface="Vollkorn"/>
                <a:sym typeface="Vollkorn"/>
              </a:rPr>
              <a:t>Tổng Bí thư</a:t>
            </a:r>
            <a:endParaRPr i="1"/>
          </a:p>
          <a:p>
            <a:pPr indent="0" lvl="0" marL="0" marR="0" rtl="0" algn="ctr">
              <a:lnSpc>
                <a:spcPct val="133000"/>
              </a:lnSpc>
              <a:spcBef>
                <a:spcPts val="0"/>
              </a:spcBef>
              <a:spcAft>
                <a:spcPts val="0"/>
              </a:spcAft>
              <a:buNone/>
            </a:pPr>
            <a:r>
              <a:rPr i="1" lang="en-US" sz="3500">
                <a:solidFill>
                  <a:srgbClr val="FFFFFF"/>
                </a:solidFill>
                <a:latin typeface="Vollkorn"/>
                <a:ea typeface="Vollkorn"/>
                <a:cs typeface="Vollkorn"/>
                <a:sym typeface="Vollkorn"/>
              </a:rPr>
              <a:t>Đỗ Mười</a:t>
            </a:r>
            <a:endParaRPr i="1"/>
          </a:p>
        </p:txBody>
      </p:sp>
      <p:grpSp>
        <p:nvGrpSpPr>
          <p:cNvPr id="510" name="Google Shape;510;p15"/>
          <p:cNvGrpSpPr/>
          <p:nvPr/>
        </p:nvGrpSpPr>
        <p:grpSpPr>
          <a:xfrm>
            <a:off x="1495895" y="3233369"/>
            <a:ext cx="6180300" cy="2211395"/>
            <a:chOff x="0" y="57150"/>
            <a:chExt cx="8240400" cy="2948527"/>
          </a:xfrm>
        </p:grpSpPr>
        <p:sp>
          <p:nvSpPr>
            <p:cNvPr id="511" name="Google Shape;511;p15"/>
            <p:cNvSpPr txBox="1"/>
            <p:nvPr/>
          </p:nvSpPr>
          <p:spPr>
            <a:xfrm>
              <a:off x="802606" y="57150"/>
              <a:ext cx="6381600" cy="57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2788">
                  <a:solidFill>
                    <a:srgbClr val="FFFF00"/>
                  </a:solidFill>
                  <a:latin typeface="Vollkorn"/>
                  <a:ea typeface="Vollkorn"/>
                  <a:cs typeface="Vollkorn"/>
                  <a:sym typeface="Vollkorn"/>
                </a:rPr>
                <a:t>Nhận định</a:t>
              </a:r>
              <a:endParaRPr i="1"/>
            </a:p>
          </p:txBody>
        </p:sp>
        <p:sp>
          <p:nvSpPr>
            <p:cNvPr id="512" name="Google Shape;512;p15"/>
            <p:cNvSpPr txBox="1"/>
            <p:nvPr/>
          </p:nvSpPr>
          <p:spPr>
            <a:xfrm>
              <a:off x="0" y="959164"/>
              <a:ext cx="8240400" cy="57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88">
                  <a:solidFill>
                    <a:srgbClr val="FFFFFF"/>
                  </a:solidFill>
                  <a:latin typeface="Vollkorn"/>
                  <a:ea typeface="Vollkorn"/>
                  <a:cs typeface="Vollkorn"/>
                  <a:sym typeface="Vollkorn"/>
                </a:rPr>
                <a:t>Nền kinh tế bước đầu chuyển biến tích cực</a:t>
              </a:r>
              <a:endParaRPr i="1"/>
            </a:p>
          </p:txBody>
        </p:sp>
        <p:sp>
          <p:nvSpPr>
            <p:cNvPr id="513" name="Google Shape;513;p15"/>
            <p:cNvSpPr txBox="1"/>
            <p:nvPr/>
          </p:nvSpPr>
          <p:spPr>
            <a:xfrm>
              <a:off x="0" y="1861177"/>
              <a:ext cx="7986600" cy="1144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88">
                  <a:solidFill>
                    <a:srgbClr val="FFFFFF"/>
                  </a:solidFill>
                  <a:latin typeface="Vollkorn"/>
                  <a:ea typeface="Vollkorn"/>
                  <a:cs typeface="Vollkorn"/>
                  <a:sym typeface="Vollkorn"/>
                </a:rPr>
                <a:t>Hình thành nền </a:t>
              </a:r>
              <a:endParaRPr i="1"/>
            </a:p>
            <a:p>
              <a:pPr indent="0" lvl="0" marL="0" marR="0" rtl="0" algn="ctr">
                <a:lnSpc>
                  <a:spcPct val="100000"/>
                </a:lnSpc>
                <a:spcBef>
                  <a:spcPts val="0"/>
                </a:spcBef>
                <a:spcAft>
                  <a:spcPts val="0"/>
                </a:spcAft>
                <a:buNone/>
              </a:pPr>
              <a:r>
                <a:rPr i="1" lang="en-US" sz="2788">
                  <a:solidFill>
                    <a:srgbClr val="FFFFFF"/>
                  </a:solidFill>
                  <a:latin typeface="Vollkorn"/>
                  <a:ea typeface="Vollkorn"/>
                  <a:cs typeface="Vollkorn"/>
                  <a:sym typeface="Vollkorn"/>
                </a:rPr>
                <a:t>kinh tế hàng hóa nhiều thành phần</a:t>
              </a:r>
              <a:endParaRPr i="1"/>
            </a:p>
          </p:txBody>
        </p:sp>
      </p:grpSp>
      <p:grpSp>
        <p:nvGrpSpPr>
          <p:cNvPr id="514" name="Google Shape;514;p15"/>
          <p:cNvGrpSpPr/>
          <p:nvPr/>
        </p:nvGrpSpPr>
        <p:grpSpPr>
          <a:xfrm>
            <a:off x="1028700" y="6546705"/>
            <a:ext cx="6814576" cy="2816543"/>
            <a:chOff x="0" y="57150"/>
            <a:chExt cx="9086100" cy="3755392"/>
          </a:xfrm>
        </p:grpSpPr>
        <p:sp>
          <p:nvSpPr>
            <p:cNvPr id="515" name="Google Shape;515;p15"/>
            <p:cNvSpPr txBox="1"/>
            <p:nvPr/>
          </p:nvSpPr>
          <p:spPr>
            <a:xfrm>
              <a:off x="907989" y="57150"/>
              <a:ext cx="7269900" cy="57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2788">
                  <a:solidFill>
                    <a:srgbClr val="FFFF00"/>
                  </a:solidFill>
                  <a:latin typeface="Vollkorn"/>
                  <a:ea typeface="Vollkorn"/>
                  <a:cs typeface="Vollkorn"/>
                  <a:sym typeface="Vollkorn"/>
                </a:rPr>
                <a:t>Biểu quyết thông qua</a:t>
              </a:r>
              <a:endParaRPr i="1"/>
            </a:p>
          </p:txBody>
        </p:sp>
        <p:sp>
          <p:nvSpPr>
            <p:cNvPr id="516" name="Google Shape;516;p15"/>
            <p:cNvSpPr txBox="1"/>
            <p:nvPr/>
          </p:nvSpPr>
          <p:spPr>
            <a:xfrm>
              <a:off x="0" y="1046773"/>
              <a:ext cx="9086100" cy="1287600"/>
            </a:xfrm>
            <a:prstGeom prst="rect">
              <a:avLst/>
            </a:prstGeom>
            <a:noFill/>
            <a:ln>
              <a:noFill/>
            </a:ln>
          </p:spPr>
          <p:txBody>
            <a:bodyPr anchorCtr="0" anchor="t" bIns="0" lIns="0" spcFirstLastPara="1" rIns="0" wrap="square" tIns="0">
              <a:spAutoFit/>
            </a:bodyPr>
            <a:lstStyle/>
            <a:p>
              <a:pPr indent="0" lvl="0" marL="0" marR="0" rtl="0" algn="ctr">
                <a:lnSpc>
                  <a:spcPct val="125035"/>
                </a:lnSpc>
                <a:spcBef>
                  <a:spcPts val="0"/>
                </a:spcBef>
                <a:spcAft>
                  <a:spcPts val="0"/>
                </a:spcAft>
                <a:buNone/>
              </a:pPr>
              <a:r>
                <a:rPr i="1" lang="en-US" sz="2788">
                  <a:solidFill>
                    <a:srgbClr val="FFFFFF"/>
                  </a:solidFill>
                  <a:latin typeface="Vollkorn"/>
                  <a:ea typeface="Vollkorn"/>
                  <a:cs typeface="Vollkorn"/>
                  <a:sym typeface="Vollkorn"/>
                </a:rPr>
                <a:t>Cương lĩnh xây dựng đất nước </a:t>
              </a:r>
              <a:endParaRPr i="1"/>
            </a:p>
            <a:p>
              <a:pPr indent="0" lvl="0" marL="0" marR="0" rtl="0" algn="ctr">
                <a:lnSpc>
                  <a:spcPct val="125035"/>
                </a:lnSpc>
                <a:spcBef>
                  <a:spcPts val="0"/>
                </a:spcBef>
                <a:spcAft>
                  <a:spcPts val="0"/>
                </a:spcAft>
                <a:buNone/>
              </a:pPr>
              <a:r>
                <a:rPr i="1" lang="en-US" sz="2788">
                  <a:solidFill>
                    <a:srgbClr val="FFFFFF"/>
                  </a:solidFill>
                  <a:latin typeface="Vollkorn"/>
                  <a:ea typeface="Vollkorn"/>
                  <a:cs typeface="Vollkorn"/>
                  <a:sym typeface="Vollkorn"/>
                </a:rPr>
                <a:t>trong thời kỳ quá độ lên chủ nghĩa xã hội</a:t>
              </a:r>
              <a:endParaRPr i="1"/>
            </a:p>
          </p:txBody>
        </p:sp>
        <p:sp>
          <p:nvSpPr>
            <p:cNvPr id="517" name="Google Shape;517;p15"/>
            <p:cNvSpPr txBox="1"/>
            <p:nvPr/>
          </p:nvSpPr>
          <p:spPr>
            <a:xfrm>
              <a:off x="0" y="2524942"/>
              <a:ext cx="9086100" cy="1287600"/>
            </a:xfrm>
            <a:prstGeom prst="rect">
              <a:avLst/>
            </a:prstGeom>
            <a:noFill/>
            <a:ln>
              <a:noFill/>
            </a:ln>
          </p:spPr>
          <p:txBody>
            <a:bodyPr anchorCtr="0" anchor="t" bIns="0" lIns="0" spcFirstLastPara="1" rIns="0" wrap="square" tIns="0">
              <a:spAutoFit/>
            </a:bodyPr>
            <a:lstStyle/>
            <a:p>
              <a:pPr indent="0" lvl="0" marL="0" marR="0" rtl="0" algn="ctr">
                <a:lnSpc>
                  <a:spcPct val="125035"/>
                </a:lnSpc>
                <a:spcBef>
                  <a:spcPts val="0"/>
                </a:spcBef>
                <a:spcAft>
                  <a:spcPts val="0"/>
                </a:spcAft>
                <a:buNone/>
              </a:pPr>
              <a:r>
                <a:rPr i="1" lang="en-US" sz="2788">
                  <a:solidFill>
                    <a:srgbClr val="FFFFFF"/>
                  </a:solidFill>
                  <a:latin typeface="Vollkorn"/>
                  <a:ea typeface="Vollkorn"/>
                  <a:cs typeface="Vollkorn"/>
                  <a:sym typeface="Vollkorn"/>
                </a:rPr>
                <a:t>Chiến lược ổn định và phát triển kinh tế xã hội </a:t>
              </a:r>
              <a:endParaRPr i="1"/>
            </a:p>
            <a:p>
              <a:pPr indent="0" lvl="0" marL="0" marR="0" rtl="0" algn="ctr">
                <a:lnSpc>
                  <a:spcPct val="125035"/>
                </a:lnSpc>
                <a:spcBef>
                  <a:spcPts val="0"/>
                </a:spcBef>
                <a:spcAft>
                  <a:spcPts val="0"/>
                </a:spcAft>
                <a:buNone/>
              </a:pPr>
              <a:r>
                <a:rPr i="1" lang="en-US" sz="2788">
                  <a:solidFill>
                    <a:srgbClr val="FFFFFF"/>
                  </a:solidFill>
                  <a:latin typeface="Vollkorn"/>
                  <a:ea typeface="Vollkorn"/>
                  <a:cs typeface="Vollkorn"/>
                  <a:sym typeface="Vollkorn"/>
                </a:rPr>
                <a:t>đến năm 2000</a:t>
              </a:r>
              <a:endParaRPr i="1"/>
            </a:p>
          </p:txBody>
        </p:sp>
      </p:gr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21" name="Shape 521"/>
        <p:cNvGrpSpPr/>
        <p:nvPr/>
      </p:nvGrpSpPr>
      <p:grpSpPr>
        <a:xfrm>
          <a:off x="0" y="0"/>
          <a:ext cx="0" cy="0"/>
          <a:chOff x="0" y="0"/>
          <a:chExt cx="0" cy="0"/>
        </a:xfrm>
      </p:grpSpPr>
      <p:sp>
        <p:nvSpPr>
          <p:cNvPr id="522" name="Google Shape;522;p1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3" name="Google Shape;523;p1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4" name="Google Shape;524;p16"/>
          <p:cNvGrpSpPr/>
          <p:nvPr/>
        </p:nvGrpSpPr>
        <p:grpSpPr>
          <a:xfrm>
            <a:off x="14408573" y="1884065"/>
            <a:ext cx="3245817" cy="1306441"/>
            <a:chOff x="0" y="0"/>
            <a:chExt cx="4327756" cy="1741922"/>
          </a:xfrm>
        </p:grpSpPr>
        <p:sp>
          <p:nvSpPr>
            <p:cNvPr id="525" name="Google Shape;525;p16"/>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6" name="Google Shape;526;p16"/>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527" name="Google Shape;527;p16"/>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528" name="Google Shape;528;p16"/>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29" name="Google Shape;529;p16"/>
          <p:cNvSpPr txBox="1"/>
          <p:nvPr/>
        </p:nvSpPr>
        <p:spPr>
          <a:xfrm>
            <a:off x="636344" y="4798997"/>
            <a:ext cx="4551300" cy="2310000"/>
          </a:xfrm>
          <a:prstGeom prst="rect">
            <a:avLst/>
          </a:prstGeom>
          <a:noFill/>
          <a:ln>
            <a:noFill/>
          </a:ln>
        </p:spPr>
        <p:txBody>
          <a:bodyPr anchorCtr="0" anchor="t" bIns="0" lIns="0" spcFirstLastPara="1" rIns="0" wrap="square" tIns="0">
            <a:spAutoFit/>
          </a:bodyPr>
          <a:lstStyle/>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Cương lĩnh xây dựng đất nước trong </a:t>
            </a:r>
            <a:endParaRPr i="1"/>
          </a:p>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TKQĐ lên CNXH</a:t>
            </a:r>
            <a:endParaRPr i="1"/>
          </a:p>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(Cương lĩnh 1991)</a:t>
            </a:r>
            <a:endParaRPr i="1"/>
          </a:p>
        </p:txBody>
      </p:sp>
      <p:sp>
        <p:nvSpPr>
          <p:cNvPr id="530" name="Google Shape;530;p16"/>
          <p:cNvSpPr/>
          <p:nvPr/>
        </p:nvSpPr>
        <p:spPr>
          <a:xfrm>
            <a:off x="5688963" y="1888611"/>
            <a:ext cx="8719609" cy="7760452"/>
          </a:xfrm>
          <a:custGeom>
            <a:rect b="b" l="l" r="r" t="t"/>
            <a:pathLst>
              <a:path extrusionOk="0" h="7760452" w="8719609">
                <a:moveTo>
                  <a:pt x="0" y="0"/>
                </a:moveTo>
                <a:lnTo>
                  <a:pt x="8719610" y="0"/>
                </a:lnTo>
                <a:lnTo>
                  <a:pt x="8719610" y="7760452"/>
                </a:lnTo>
                <a:lnTo>
                  <a:pt x="0" y="776045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31" name="Google Shape;531;p16"/>
          <p:cNvSpPr txBox="1"/>
          <p:nvPr/>
        </p:nvSpPr>
        <p:spPr>
          <a:xfrm>
            <a:off x="6430377" y="4845624"/>
            <a:ext cx="1589100" cy="203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5 </a:t>
            </a:r>
            <a:endParaRPr i="1"/>
          </a:p>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bài học </a:t>
            </a:r>
            <a:endParaRPr i="1"/>
          </a:p>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lớn</a:t>
            </a:r>
            <a:endParaRPr i="1"/>
          </a:p>
        </p:txBody>
      </p:sp>
      <p:sp>
        <p:nvSpPr>
          <p:cNvPr id="532" name="Google Shape;532;p16"/>
          <p:cNvSpPr txBox="1"/>
          <p:nvPr/>
        </p:nvSpPr>
        <p:spPr>
          <a:xfrm>
            <a:off x="8961983" y="2298245"/>
            <a:ext cx="211200" cy="6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1</a:t>
            </a:r>
            <a:endParaRPr i="1"/>
          </a:p>
        </p:txBody>
      </p:sp>
      <p:sp>
        <p:nvSpPr>
          <p:cNvPr id="533" name="Google Shape;533;p16"/>
          <p:cNvSpPr txBox="1"/>
          <p:nvPr/>
        </p:nvSpPr>
        <p:spPr>
          <a:xfrm>
            <a:off x="10215312" y="3794152"/>
            <a:ext cx="271500" cy="6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2</a:t>
            </a:r>
            <a:endParaRPr i="1"/>
          </a:p>
        </p:txBody>
      </p:sp>
      <p:sp>
        <p:nvSpPr>
          <p:cNvPr id="534" name="Google Shape;534;p16"/>
          <p:cNvSpPr txBox="1"/>
          <p:nvPr/>
        </p:nvSpPr>
        <p:spPr>
          <a:xfrm>
            <a:off x="10656719" y="5476450"/>
            <a:ext cx="270000" cy="6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3</a:t>
            </a:r>
            <a:endParaRPr i="1"/>
          </a:p>
        </p:txBody>
      </p:sp>
      <p:sp>
        <p:nvSpPr>
          <p:cNvPr id="535" name="Google Shape;535;p16"/>
          <p:cNvSpPr txBox="1"/>
          <p:nvPr/>
        </p:nvSpPr>
        <p:spPr>
          <a:xfrm>
            <a:off x="10215245" y="7111916"/>
            <a:ext cx="296100" cy="6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08">
                <a:solidFill>
                  <a:srgbClr val="000000"/>
                </a:solidFill>
                <a:latin typeface="Vollkorn"/>
                <a:ea typeface="Vollkorn"/>
                <a:cs typeface="Vollkorn"/>
                <a:sym typeface="Vollkorn"/>
              </a:rPr>
              <a:t>4</a:t>
            </a:r>
            <a:endParaRPr i="1"/>
          </a:p>
        </p:txBody>
      </p:sp>
      <p:sp>
        <p:nvSpPr>
          <p:cNvPr id="536" name="Google Shape;536;p16"/>
          <p:cNvSpPr txBox="1"/>
          <p:nvPr/>
        </p:nvSpPr>
        <p:spPr>
          <a:xfrm>
            <a:off x="8937635" y="8622275"/>
            <a:ext cx="259794" cy="5882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408">
                <a:solidFill>
                  <a:srgbClr val="000000"/>
                </a:solidFill>
                <a:latin typeface="Vollkorn"/>
                <a:ea typeface="Vollkorn"/>
                <a:cs typeface="Vollkorn"/>
                <a:sym typeface="Vollkorn"/>
              </a:rPr>
              <a:t>5</a:t>
            </a:r>
            <a:endParaRPr/>
          </a:p>
        </p:txBody>
      </p:sp>
      <p:sp>
        <p:nvSpPr>
          <p:cNvPr id="537" name="Google Shape;537;p16"/>
          <p:cNvSpPr txBox="1"/>
          <p:nvPr/>
        </p:nvSpPr>
        <p:spPr>
          <a:xfrm>
            <a:off x="9577102" y="2250620"/>
            <a:ext cx="2940000" cy="853800"/>
          </a:xfrm>
          <a:prstGeom prst="rect">
            <a:avLst/>
          </a:prstGeom>
          <a:noFill/>
          <a:ln>
            <a:noFill/>
          </a:ln>
        </p:spPr>
        <p:txBody>
          <a:bodyPr anchorCtr="0" anchor="t" bIns="0" lIns="0" spcFirstLastPara="1" rIns="0" wrap="square" tIns="0">
            <a:spAutoFit/>
          </a:bodyPr>
          <a:lstStyle/>
          <a:p>
            <a:pPr indent="0" lvl="0" marL="0" marR="0" rtl="0" algn="ctr">
              <a:lnSpc>
                <a:spcPct val="119036"/>
              </a:lnSpc>
              <a:spcBef>
                <a:spcPts val="0"/>
              </a:spcBef>
              <a:spcAft>
                <a:spcPts val="0"/>
              </a:spcAft>
              <a:buNone/>
            </a:pPr>
            <a:r>
              <a:rPr i="1" lang="en-US" sz="2532">
                <a:solidFill>
                  <a:srgbClr val="000000"/>
                </a:solidFill>
                <a:latin typeface="Vollkorn"/>
                <a:ea typeface="Vollkorn"/>
                <a:cs typeface="Vollkorn"/>
                <a:sym typeface="Vollkorn"/>
              </a:rPr>
              <a:t>Nắm vững ngọn cờ độc lập dân tộc và CNXH</a:t>
            </a:r>
            <a:endParaRPr i="1"/>
          </a:p>
        </p:txBody>
      </p:sp>
      <p:sp>
        <p:nvSpPr>
          <p:cNvPr id="538" name="Google Shape;538;p16"/>
          <p:cNvSpPr txBox="1"/>
          <p:nvPr/>
        </p:nvSpPr>
        <p:spPr>
          <a:xfrm>
            <a:off x="10791676" y="3717952"/>
            <a:ext cx="3115800" cy="822000"/>
          </a:xfrm>
          <a:prstGeom prst="rect">
            <a:avLst/>
          </a:prstGeom>
          <a:noFill/>
          <a:ln>
            <a:noFill/>
          </a:ln>
        </p:spPr>
        <p:txBody>
          <a:bodyPr anchorCtr="0" anchor="t" bIns="0" lIns="0" spcFirstLastPara="1" rIns="0" wrap="square" tIns="0">
            <a:spAutoFit/>
          </a:bodyPr>
          <a:lstStyle/>
          <a:p>
            <a:pPr indent="0" lvl="0" marL="0" marR="0" rtl="0" algn="ctr">
              <a:lnSpc>
                <a:spcPct val="118983"/>
              </a:lnSpc>
              <a:spcBef>
                <a:spcPts val="0"/>
              </a:spcBef>
              <a:spcAft>
                <a:spcPts val="0"/>
              </a:spcAft>
              <a:buNone/>
            </a:pPr>
            <a:r>
              <a:rPr i="1" lang="en-US" sz="2439">
                <a:solidFill>
                  <a:srgbClr val="000000"/>
                </a:solidFill>
                <a:latin typeface="Vollkorn"/>
                <a:ea typeface="Vollkorn"/>
                <a:cs typeface="Vollkorn"/>
                <a:sym typeface="Vollkorn"/>
              </a:rPr>
              <a:t>Sự nghiệp cách mạng là của dân, do dân, vì dân</a:t>
            </a:r>
            <a:endParaRPr i="1"/>
          </a:p>
        </p:txBody>
      </p:sp>
      <p:sp>
        <p:nvSpPr>
          <p:cNvPr id="539" name="Google Shape;539;p16"/>
          <p:cNvSpPr txBox="1"/>
          <p:nvPr/>
        </p:nvSpPr>
        <p:spPr>
          <a:xfrm>
            <a:off x="11330077" y="5365872"/>
            <a:ext cx="2940000" cy="853800"/>
          </a:xfrm>
          <a:prstGeom prst="rect">
            <a:avLst/>
          </a:prstGeom>
          <a:noFill/>
          <a:ln>
            <a:noFill/>
          </a:ln>
        </p:spPr>
        <p:txBody>
          <a:bodyPr anchorCtr="0" anchor="t" bIns="0" lIns="0" spcFirstLastPara="1" rIns="0" wrap="square" tIns="0">
            <a:spAutoFit/>
          </a:bodyPr>
          <a:lstStyle/>
          <a:p>
            <a:pPr indent="0" lvl="0" marL="0" marR="0" rtl="0" algn="ctr">
              <a:lnSpc>
                <a:spcPct val="119036"/>
              </a:lnSpc>
              <a:spcBef>
                <a:spcPts val="0"/>
              </a:spcBef>
              <a:spcAft>
                <a:spcPts val="0"/>
              </a:spcAft>
              <a:buNone/>
            </a:pPr>
            <a:r>
              <a:rPr i="1" lang="en-US" sz="2532">
                <a:solidFill>
                  <a:srgbClr val="000000"/>
                </a:solidFill>
                <a:latin typeface="Vollkorn"/>
                <a:ea typeface="Vollkorn"/>
                <a:cs typeface="Vollkorn"/>
                <a:sym typeface="Vollkorn"/>
              </a:rPr>
              <a:t>Tăng cường, </a:t>
            </a:r>
            <a:endParaRPr i="1"/>
          </a:p>
          <a:p>
            <a:pPr indent="0" lvl="0" marL="0" marR="0" rtl="0" algn="ctr">
              <a:lnSpc>
                <a:spcPct val="119036"/>
              </a:lnSpc>
              <a:spcBef>
                <a:spcPts val="0"/>
              </a:spcBef>
              <a:spcAft>
                <a:spcPts val="0"/>
              </a:spcAft>
              <a:buNone/>
            </a:pPr>
            <a:r>
              <a:rPr i="1" lang="en-US" sz="2532">
                <a:solidFill>
                  <a:srgbClr val="000000"/>
                </a:solidFill>
                <a:latin typeface="Vollkorn"/>
                <a:ea typeface="Vollkorn"/>
                <a:cs typeface="Vollkorn"/>
                <a:sym typeface="Vollkorn"/>
              </a:rPr>
              <a:t>củng cố 4 đoàn kết</a:t>
            </a:r>
            <a:endParaRPr i="1"/>
          </a:p>
        </p:txBody>
      </p:sp>
      <p:sp>
        <p:nvSpPr>
          <p:cNvPr id="540" name="Google Shape;540;p16"/>
          <p:cNvSpPr txBox="1"/>
          <p:nvPr/>
        </p:nvSpPr>
        <p:spPr>
          <a:xfrm>
            <a:off x="10915459" y="7112163"/>
            <a:ext cx="2940000" cy="794700"/>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i="1" lang="en-US" sz="2357">
                <a:solidFill>
                  <a:srgbClr val="000000"/>
                </a:solidFill>
                <a:latin typeface="Vollkorn"/>
                <a:ea typeface="Vollkorn"/>
                <a:cs typeface="Vollkorn"/>
                <a:sym typeface="Vollkorn"/>
              </a:rPr>
              <a:t>Kết hợp sức mạnh dân tộc với sức mạnh thời đại</a:t>
            </a:r>
            <a:endParaRPr i="1"/>
          </a:p>
        </p:txBody>
      </p:sp>
      <p:sp>
        <p:nvSpPr>
          <p:cNvPr id="541" name="Google Shape;541;p16"/>
          <p:cNvSpPr txBox="1"/>
          <p:nvPr/>
        </p:nvSpPr>
        <p:spPr>
          <a:xfrm>
            <a:off x="9577102" y="8565932"/>
            <a:ext cx="2940000" cy="727200"/>
          </a:xfrm>
          <a:prstGeom prst="rect">
            <a:avLst/>
          </a:prstGeom>
          <a:noFill/>
          <a:ln>
            <a:noFill/>
          </a:ln>
        </p:spPr>
        <p:txBody>
          <a:bodyPr anchorCtr="0" anchor="t" bIns="0" lIns="0" spcFirstLastPara="1" rIns="0" wrap="square" tIns="0">
            <a:spAutoFit/>
          </a:bodyPr>
          <a:lstStyle/>
          <a:p>
            <a:pPr indent="0" lvl="0" marL="0" marR="0" rtl="0" algn="ctr">
              <a:lnSpc>
                <a:spcPct val="119007"/>
              </a:lnSpc>
              <a:spcBef>
                <a:spcPts val="0"/>
              </a:spcBef>
              <a:spcAft>
                <a:spcPts val="0"/>
              </a:spcAft>
              <a:buNone/>
            </a:pPr>
            <a:r>
              <a:rPr i="1" lang="en-US" sz="2157">
                <a:solidFill>
                  <a:srgbClr val="000000"/>
                </a:solidFill>
                <a:latin typeface="Vollkorn"/>
                <a:ea typeface="Vollkorn"/>
                <a:cs typeface="Vollkorn"/>
                <a:sym typeface="Vollkorn"/>
              </a:rPr>
              <a:t>Sự lãnh đạo đúng đắn của Đảng đảm bảo thắng lợi</a:t>
            </a:r>
            <a:endParaRPr i="1"/>
          </a:p>
        </p:txBody>
      </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45" name="Shape 545"/>
        <p:cNvGrpSpPr/>
        <p:nvPr/>
      </p:nvGrpSpPr>
      <p:grpSpPr>
        <a:xfrm>
          <a:off x="0" y="0"/>
          <a:ext cx="0" cy="0"/>
          <a:chOff x="0" y="0"/>
          <a:chExt cx="0" cy="0"/>
        </a:xfrm>
      </p:grpSpPr>
      <p:sp>
        <p:nvSpPr>
          <p:cNvPr id="546" name="Google Shape;546;p17"/>
          <p:cNvSpPr/>
          <p:nvPr/>
        </p:nvSpPr>
        <p:spPr>
          <a:xfrm>
            <a:off x="183607" y="197986"/>
            <a:ext cx="17926650" cy="9887033"/>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1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8" name="Google Shape;548;p17"/>
          <p:cNvGrpSpPr/>
          <p:nvPr/>
        </p:nvGrpSpPr>
        <p:grpSpPr>
          <a:xfrm>
            <a:off x="14408573" y="1884065"/>
            <a:ext cx="3245817" cy="1306441"/>
            <a:chOff x="0" y="0"/>
            <a:chExt cx="4327756" cy="1741922"/>
          </a:xfrm>
        </p:grpSpPr>
        <p:sp>
          <p:nvSpPr>
            <p:cNvPr id="549" name="Google Shape;549;p17"/>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50" name="Google Shape;550;p17"/>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551" name="Google Shape;551;p17"/>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552" name="Google Shape;552;p17"/>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53" name="Google Shape;553;p17"/>
          <p:cNvSpPr txBox="1"/>
          <p:nvPr/>
        </p:nvSpPr>
        <p:spPr>
          <a:xfrm>
            <a:off x="636344" y="4798997"/>
            <a:ext cx="4551300" cy="2310000"/>
          </a:xfrm>
          <a:prstGeom prst="rect">
            <a:avLst/>
          </a:prstGeom>
          <a:noFill/>
          <a:ln>
            <a:noFill/>
          </a:ln>
        </p:spPr>
        <p:txBody>
          <a:bodyPr anchorCtr="0" anchor="t" bIns="0" lIns="0" spcFirstLastPara="1" rIns="0" wrap="square" tIns="0">
            <a:spAutoFit/>
          </a:bodyPr>
          <a:lstStyle/>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Cương lĩnh xây dựng đất nước trong </a:t>
            </a:r>
            <a:endParaRPr i="1"/>
          </a:p>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TKQĐ lên CNXH</a:t>
            </a:r>
            <a:endParaRPr i="1"/>
          </a:p>
          <a:p>
            <a:pPr indent="0" lvl="0" marL="0" marR="0" rtl="0" algn="ctr">
              <a:lnSpc>
                <a:spcPct val="100026"/>
              </a:lnSpc>
              <a:spcBef>
                <a:spcPts val="0"/>
              </a:spcBef>
              <a:spcAft>
                <a:spcPts val="0"/>
              </a:spcAft>
              <a:buNone/>
            </a:pPr>
            <a:r>
              <a:rPr b="1" i="1" lang="en-US" sz="3750">
                <a:solidFill>
                  <a:srgbClr val="FFFF00"/>
                </a:solidFill>
                <a:latin typeface="Vollkorn"/>
                <a:ea typeface="Vollkorn"/>
                <a:cs typeface="Vollkorn"/>
                <a:sym typeface="Vollkorn"/>
              </a:rPr>
              <a:t>(Cương lĩnh 1991)</a:t>
            </a:r>
            <a:endParaRPr i="1"/>
          </a:p>
        </p:txBody>
      </p:sp>
      <p:sp>
        <p:nvSpPr>
          <p:cNvPr id="554" name="Google Shape;554;p17"/>
          <p:cNvSpPr txBox="1"/>
          <p:nvPr/>
        </p:nvSpPr>
        <p:spPr>
          <a:xfrm>
            <a:off x="7565271" y="2359161"/>
            <a:ext cx="60186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b="1" i="1" lang="en-US" sz="2544">
                <a:solidFill>
                  <a:srgbClr val="FFFFFF"/>
                </a:solidFill>
                <a:latin typeface="Vollkorn"/>
                <a:ea typeface="Vollkorn"/>
                <a:cs typeface="Vollkorn"/>
                <a:sym typeface="Vollkorn"/>
              </a:rPr>
              <a:t>Đặc trưng cơ bản của chủ nghĩa xã hội mà nước ta xây dựng</a:t>
            </a:r>
            <a:endParaRPr i="1"/>
          </a:p>
        </p:txBody>
      </p:sp>
      <p:cxnSp>
        <p:nvCxnSpPr>
          <p:cNvPr id="555" name="Google Shape;555;p17"/>
          <p:cNvCxnSpPr/>
          <p:nvPr/>
        </p:nvCxnSpPr>
        <p:spPr>
          <a:xfrm>
            <a:off x="5049354" y="3346784"/>
            <a:ext cx="8534646" cy="0"/>
          </a:xfrm>
          <a:prstGeom prst="straightConnector1">
            <a:avLst/>
          </a:prstGeom>
          <a:noFill/>
          <a:ln cap="flat" cmpd="sng" w="38100">
            <a:solidFill>
              <a:srgbClr val="FFFF00"/>
            </a:solidFill>
            <a:prstDash val="solid"/>
            <a:round/>
            <a:headEnd len="sm" w="sm" type="none"/>
            <a:tailEnd len="sm" w="sm" type="none"/>
          </a:ln>
        </p:spPr>
      </p:cxnSp>
      <p:cxnSp>
        <p:nvCxnSpPr>
          <p:cNvPr id="556" name="Google Shape;556;p17"/>
          <p:cNvCxnSpPr/>
          <p:nvPr/>
        </p:nvCxnSpPr>
        <p:spPr>
          <a:xfrm>
            <a:off x="5049354" y="4350133"/>
            <a:ext cx="8534646" cy="0"/>
          </a:xfrm>
          <a:prstGeom prst="straightConnector1">
            <a:avLst/>
          </a:prstGeom>
          <a:noFill/>
          <a:ln cap="flat" cmpd="sng" w="38100">
            <a:solidFill>
              <a:srgbClr val="FFFF00"/>
            </a:solidFill>
            <a:prstDash val="solid"/>
            <a:round/>
            <a:headEnd len="sm" w="sm" type="none"/>
            <a:tailEnd len="sm" w="sm" type="none"/>
          </a:ln>
        </p:spPr>
      </p:cxnSp>
      <p:cxnSp>
        <p:nvCxnSpPr>
          <p:cNvPr id="557" name="Google Shape;557;p17"/>
          <p:cNvCxnSpPr/>
          <p:nvPr/>
        </p:nvCxnSpPr>
        <p:spPr>
          <a:xfrm rot="10800000">
            <a:off x="7309414" y="2031486"/>
            <a:ext cx="0" cy="7736667"/>
          </a:xfrm>
          <a:prstGeom prst="straightConnector1">
            <a:avLst/>
          </a:prstGeom>
          <a:noFill/>
          <a:ln cap="flat" cmpd="sng" w="38100">
            <a:solidFill>
              <a:srgbClr val="FFFF00"/>
            </a:solidFill>
            <a:prstDash val="solid"/>
            <a:round/>
            <a:headEnd len="sm" w="sm" type="none"/>
            <a:tailEnd len="sm" w="sm" type="none"/>
          </a:ln>
        </p:spPr>
      </p:cxnSp>
      <p:cxnSp>
        <p:nvCxnSpPr>
          <p:cNvPr id="558" name="Google Shape;558;p17"/>
          <p:cNvCxnSpPr/>
          <p:nvPr/>
        </p:nvCxnSpPr>
        <p:spPr>
          <a:xfrm>
            <a:off x="5049354" y="5403430"/>
            <a:ext cx="8534646" cy="0"/>
          </a:xfrm>
          <a:prstGeom prst="straightConnector1">
            <a:avLst/>
          </a:prstGeom>
          <a:noFill/>
          <a:ln cap="flat" cmpd="sng" w="38100">
            <a:solidFill>
              <a:srgbClr val="FFFF00"/>
            </a:solidFill>
            <a:prstDash val="solid"/>
            <a:round/>
            <a:headEnd len="sm" w="sm" type="none"/>
            <a:tailEnd len="sm" w="sm" type="none"/>
          </a:ln>
        </p:spPr>
      </p:cxnSp>
      <p:cxnSp>
        <p:nvCxnSpPr>
          <p:cNvPr id="559" name="Google Shape;559;p17"/>
          <p:cNvCxnSpPr/>
          <p:nvPr/>
        </p:nvCxnSpPr>
        <p:spPr>
          <a:xfrm>
            <a:off x="5049354" y="6393544"/>
            <a:ext cx="8534646" cy="0"/>
          </a:xfrm>
          <a:prstGeom prst="straightConnector1">
            <a:avLst/>
          </a:prstGeom>
          <a:noFill/>
          <a:ln cap="flat" cmpd="sng" w="38100">
            <a:solidFill>
              <a:srgbClr val="FFFF00"/>
            </a:solidFill>
            <a:prstDash val="solid"/>
            <a:round/>
            <a:headEnd len="sm" w="sm" type="none"/>
            <a:tailEnd len="sm" w="sm" type="none"/>
          </a:ln>
        </p:spPr>
      </p:cxnSp>
      <p:cxnSp>
        <p:nvCxnSpPr>
          <p:cNvPr id="560" name="Google Shape;560;p17"/>
          <p:cNvCxnSpPr/>
          <p:nvPr/>
        </p:nvCxnSpPr>
        <p:spPr>
          <a:xfrm>
            <a:off x="5049354" y="7453276"/>
            <a:ext cx="8534646" cy="0"/>
          </a:xfrm>
          <a:prstGeom prst="straightConnector1">
            <a:avLst/>
          </a:prstGeom>
          <a:noFill/>
          <a:ln cap="flat" cmpd="sng" w="38100">
            <a:solidFill>
              <a:srgbClr val="FFFF00"/>
            </a:solidFill>
            <a:prstDash val="solid"/>
            <a:round/>
            <a:headEnd len="sm" w="sm" type="none"/>
            <a:tailEnd len="sm" w="sm" type="none"/>
          </a:ln>
        </p:spPr>
      </p:cxnSp>
      <p:cxnSp>
        <p:nvCxnSpPr>
          <p:cNvPr id="561" name="Google Shape;561;p17"/>
          <p:cNvCxnSpPr/>
          <p:nvPr/>
        </p:nvCxnSpPr>
        <p:spPr>
          <a:xfrm>
            <a:off x="5049354" y="8506574"/>
            <a:ext cx="8534646" cy="0"/>
          </a:xfrm>
          <a:prstGeom prst="straightConnector1">
            <a:avLst/>
          </a:prstGeom>
          <a:noFill/>
          <a:ln cap="flat" cmpd="sng" w="38100">
            <a:solidFill>
              <a:srgbClr val="FFFF00"/>
            </a:solidFill>
            <a:prstDash val="solid"/>
            <a:round/>
            <a:headEnd len="sm" w="sm" type="none"/>
            <a:tailEnd len="sm" w="sm" type="none"/>
          </a:ln>
        </p:spPr>
      </p:cxnSp>
      <p:sp>
        <p:nvSpPr>
          <p:cNvPr id="562" name="Google Shape;562;p17"/>
          <p:cNvSpPr txBox="1"/>
          <p:nvPr/>
        </p:nvSpPr>
        <p:spPr>
          <a:xfrm>
            <a:off x="5324796" y="3616489"/>
            <a:ext cx="169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Chính trị</a:t>
            </a:r>
            <a:endParaRPr i="1"/>
          </a:p>
        </p:txBody>
      </p:sp>
      <p:sp>
        <p:nvSpPr>
          <p:cNvPr id="563" name="Google Shape;563;p17"/>
          <p:cNvSpPr txBox="1"/>
          <p:nvPr/>
        </p:nvSpPr>
        <p:spPr>
          <a:xfrm>
            <a:off x="7325570" y="3615643"/>
            <a:ext cx="634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Do nhân dân lao động làm chủ</a:t>
            </a:r>
            <a:endParaRPr i="1"/>
          </a:p>
        </p:txBody>
      </p:sp>
      <p:sp>
        <p:nvSpPr>
          <p:cNvPr id="564" name="Google Shape;564;p17"/>
          <p:cNvSpPr txBox="1"/>
          <p:nvPr/>
        </p:nvSpPr>
        <p:spPr>
          <a:xfrm>
            <a:off x="5324796" y="4619838"/>
            <a:ext cx="169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Kinh tế </a:t>
            </a:r>
            <a:endParaRPr i="1"/>
          </a:p>
        </p:txBody>
      </p:sp>
      <p:sp>
        <p:nvSpPr>
          <p:cNvPr id="565" name="Google Shape;565;p17"/>
          <p:cNvSpPr txBox="1"/>
          <p:nvPr/>
        </p:nvSpPr>
        <p:spPr>
          <a:xfrm>
            <a:off x="7325570" y="4468685"/>
            <a:ext cx="63465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Có nền kinh tế phát triển cao dựa trên LLSX hiện đại và chế độ công hữu về TLSX chủ yếu</a:t>
            </a:r>
            <a:endParaRPr i="1"/>
          </a:p>
        </p:txBody>
      </p:sp>
      <p:sp>
        <p:nvSpPr>
          <p:cNvPr id="566" name="Google Shape;566;p17"/>
          <p:cNvSpPr txBox="1"/>
          <p:nvPr/>
        </p:nvSpPr>
        <p:spPr>
          <a:xfrm>
            <a:off x="5324796" y="5669963"/>
            <a:ext cx="169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Văn hóa</a:t>
            </a:r>
            <a:endParaRPr i="1"/>
          </a:p>
        </p:txBody>
      </p:sp>
      <p:sp>
        <p:nvSpPr>
          <p:cNvPr id="567" name="Google Shape;567;p17"/>
          <p:cNvSpPr txBox="1"/>
          <p:nvPr/>
        </p:nvSpPr>
        <p:spPr>
          <a:xfrm>
            <a:off x="7325570" y="5623823"/>
            <a:ext cx="634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Có nền văn hóa tiên tiến, đậm đà bản sắc dân tộc</a:t>
            </a:r>
            <a:endParaRPr i="1"/>
          </a:p>
        </p:txBody>
      </p:sp>
      <p:sp>
        <p:nvSpPr>
          <p:cNvPr id="568" name="Google Shape;568;p17"/>
          <p:cNvSpPr txBox="1"/>
          <p:nvPr/>
        </p:nvSpPr>
        <p:spPr>
          <a:xfrm>
            <a:off x="5324796" y="6660076"/>
            <a:ext cx="1696500" cy="3915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Xã hội</a:t>
            </a:r>
            <a:endParaRPr i="1"/>
          </a:p>
        </p:txBody>
      </p:sp>
      <p:sp>
        <p:nvSpPr>
          <p:cNvPr id="569" name="Google Shape;569;p17"/>
          <p:cNvSpPr txBox="1"/>
          <p:nvPr/>
        </p:nvSpPr>
        <p:spPr>
          <a:xfrm>
            <a:off x="7325570" y="6378019"/>
            <a:ext cx="6346500" cy="93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035">
                <a:solidFill>
                  <a:srgbClr val="FFFFFF"/>
                </a:solidFill>
                <a:latin typeface="Vollkorn"/>
                <a:ea typeface="Vollkorn"/>
                <a:cs typeface="Vollkorn"/>
                <a:sym typeface="Vollkorn"/>
              </a:rPr>
              <a:t>Con người được giải phóng khỏi áp bức, bóc lột, làm theo năng lực, hưởng theo lao động, có cuộc sống ấm no, tự do,</a:t>
            </a:r>
            <a:endParaRPr i="1"/>
          </a:p>
          <a:p>
            <a:pPr indent="0" lvl="0" marL="0" marR="0" rtl="0" algn="ctr">
              <a:lnSpc>
                <a:spcPct val="140000"/>
              </a:lnSpc>
              <a:spcBef>
                <a:spcPts val="0"/>
              </a:spcBef>
              <a:spcAft>
                <a:spcPts val="0"/>
              </a:spcAft>
              <a:buNone/>
            </a:pPr>
            <a:r>
              <a:rPr i="1" lang="en-US" sz="2035">
                <a:solidFill>
                  <a:srgbClr val="FFFFFF"/>
                </a:solidFill>
                <a:latin typeface="Vollkorn"/>
                <a:ea typeface="Vollkorn"/>
                <a:cs typeface="Vollkorn"/>
                <a:sym typeface="Vollkorn"/>
              </a:rPr>
              <a:t> hạnh phúc, có điều kiện phát triển toàn diện</a:t>
            </a:r>
            <a:endParaRPr i="1"/>
          </a:p>
        </p:txBody>
      </p:sp>
      <p:sp>
        <p:nvSpPr>
          <p:cNvPr id="570" name="Google Shape;570;p17"/>
          <p:cNvSpPr txBox="1"/>
          <p:nvPr/>
        </p:nvSpPr>
        <p:spPr>
          <a:xfrm>
            <a:off x="5324796" y="7563751"/>
            <a:ext cx="16965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Đoàn kết </a:t>
            </a:r>
            <a:endParaRPr i="1"/>
          </a:p>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dân tộc</a:t>
            </a:r>
            <a:endParaRPr i="1"/>
          </a:p>
        </p:txBody>
      </p:sp>
      <p:sp>
        <p:nvSpPr>
          <p:cNvPr id="571" name="Google Shape;571;p17"/>
          <p:cNvSpPr txBox="1"/>
          <p:nvPr/>
        </p:nvSpPr>
        <p:spPr>
          <a:xfrm>
            <a:off x="7325570" y="7563751"/>
            <a:ext cx="63465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Các dân tộc trong nước bình đẳng, đoàn kết và giúp đỡ lần nhau cùng tiến bộ</a:t>
            </a:r>
            <a:endParaRPr i="1"/>
          </a:p>
        </p:txBody>
      </p:sp>
      <p:sp>
        <p:nvSpPr>
          <p:cNvPr id="572" name="Google Shape;572;p17"/>
          <p:cNvSpPr txBox="1"/>
          <p:nvPr/>
        </p:nvSpPr>
        <p:spPr>
          <a:xfrm>
            <a:off x="5324796" y="8533097"/>
            <a:ext cx="16965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Quan hệ </a:t>
            </a:r>
            <a:endParaRPr i="1"/>
          </a:p>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quốc tế</a:t>
            </a:r>
            <a:endParaRPr i="1"/>
          </a:p>
        </p:txBody>
      </p:sp>
      <p:sp>
        <p:nvSpPr>
          <p:cNvPr id="573" name="Google Shape;573;p17"/>
          <p:cNvSpPr txBox="1"/>
          <p:nvPr/>
        </p:nvSpPr>
        <p:spPr>
          <a:xfrm>
            <a:off x="7325570" y="8533097"/>
            <a:ext cx="6346500" cy="939600"/>
          </a:xfrm>
          <a:prstGeom prst="rect">
            <a:avLst/>
          </a:prstGeom>
          <a:noFill/>
          <a:ln>
            <a:noFill/>
          </a:ln>
        </p:spPr>
        <p:txBody>
          <a:bodyPr anchorCtr="0" anchor="t" bIns="0" lIns="0" spcFirstLastPara="1" rIns="0" wrap="square" tIns="0">
            <a:spAutoFit/>
          </a:bodyPr>
          <a:lstStyle/>
          <a:p>
            <a:pPr indent="0" lvl="0" marL="0" marR="0" rtl="0" algn="ctr">
              <a:lnSpc>
                <a:spcPct val="139976"/>
              </a:lnSpc>
              <a:spcBef>
                <a:spcPts val="0"/>
              </a:spcBef>
              <a:spcAft>
                <a:spcPts val="0"/>
              </a:spcAft>
              <a:buNone/>
            </a:pPr>
            <a:r>
              <a:rPr i="1" lang="en-US" sz="2544">
                <a:solidFill>
                  <a:srgbClr val="FFFFFF"/>
                </a:solidFill>
                <a:latin typeface="Vollkorn"/>
                <a:ea typeface="Vollkorn"/>
                <a:cs typeface="Vollkorn"/>
                <a:sym typeface="Vollkorn"/>
              </a:rPr>
              <a:t>Có quan hệ hữu nghị và hợp tác với nhân dân tất cả các nước trên giới</a:t>
            </a:r>
            <a:endParaRPr i="1"/>
          </a:p>
        </p:txBody>
      </p:sp>
    </p:spTree>
  </p:cSld>
  <p:clrMapOvr>
    <a:masterClrMapping/>
  </p:clrMapOvr>
  <p:transition spd="slow" p14:dur="1500">
    <p:split orient="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77" name="Shape 577"/>
        <p:cNvGrpSpPr/>
        <p:nvPr/>
      </p:nvGrpSpPr>
      <p:grpSpPr>
        <a:xfrm>
          <a:off x="0" y="0"/>
          <a:ext cx="0" cy="0"/>
          <a:chOff x="0" y="0"/>
          <a:chExt cx="0" cy="0"/>
        </a:xfrm>
      </p:grpSpPr>
      <p:sp>
        <p:nvSpPr>
          <p:cNvPr id="578" name="Google Shape;578;p1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0" name="Google Shape;580;p18"/>
          <p:cNvGrpSpPr/>
          <p:nvPr/>
        </p:nvGrpSpPr>
        <p:grpSpPr>
          <a:xfrm>
            <a:off x="14408573" y="1884065"/>
            <a:ext cx="3245817" cy="1306441"/>
            <a:chOff x="0" y="0"/>
            <a:chExt cx="4327756" cy="1741922"/>
          </a:xfrm>
        </p:grpSpPr>
        <p:sp>
          <p:nvSpPr>
            <p:cNvPr id="581" name="Google Shape;581;p18"/>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82" name="Google Shape;582;p18"/>
            <p:cNvSpPr txBox="1"/>
            <p:nvPr/>
          </p:nvSpPr>
          <p:spPr>
            <a:xfrm>
              <a:off x="95090" y="1235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583" name="Google Shape;583;p18"/>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584" name="Google Shape;584;p18"/>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grpSp>
        <p:nvGrpSpPr>
          <p:cNvPr id="585" name="Google Shape;585;p18"/>
          <p:cNvGrpSpPr/>
          <p:nvPr/>
        </p:nvGrpSpPr>
        <p:grpSpPr>
          <a:xfrm>
            <a:off x="7458569" y="2031486"/>
            <a:ext cx="1869333" cy="2457709"/>
            <a:chOff x="0" y="0"/>
            <a:chExt cx="2492444" cy="3276946"/>
          </a:xfrm>
        </p:grpSpPr>
        <p:cxnSp>
          <p:nvCxnSpPr>
            <p:cNvPr id="586" name="Google Shape;586;p18"/>
            <p:cNvCxnSpPr/>
            <p:nvPr/>
          </p:nvCxnSpPr>
          <p:spPr>
            <a:xfrm rot="5399999">
              <a:off x="705894" y="2528169"/>
              <a:ext cx="1080656" cy="0"/>
            </a:xfrm>
            <a:prstGeom prst="straightConnector1">
              <a:avLst/>
            </a:prstGeom>
            <a:noFill/>
            <a:ln cap="rnd" cmpd="sng" w="31875">
              <a:solidFill>
                <a:srgbClr val="000000"/>
              </a:solidFill>
              <a:prstDash val="solid"/>
              <a:round/>
              <a:headEnd len="sm" w="sm" type="none"/>
              <a:tailEnd len="sm" w="sm" type="none"/>
            </a:ln>
          </p:spPr>
        </p:cxnSp>
        <p:sp>
          <p:nvSpPr>
            <p:cNvPr id="587" name="Google Shape;587;p18"/>
            <p:cNvSpPr/>
            <p:nvPr/>
          </p:nvSpPr>
          <p:spPr>
            <a:xfrm>
              <a:off x="0" y="0"/>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18"/>
            <p:cNvSpPr/>
            <p:nvPr/>
          </p:nvSpPr>
          <p:spPr>
            <a:xfrm>
              <a:off x="0" y="0"/>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8"/>
            <p:cNvSpPr/>
            <p:nvPr/>
          </p:nvSpPr>
          <p:spPr>
            <a:xfrm>
              <a:off x="1037773" y="2891168"/>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0" name="Google Shape;590;p18"/>
          <p:cNvGrpSpPr/>
          <p:nvPr/>
        </p:nvGrpSpPr>
        <p:grpSpPr>
          <a:xfrm>
            <a:off x="4573401" y="6781629"/>
            <a:ext cx="2154334" cy="2297442"/>
            <a:chOff x="0" y="0"/>
            <a:chExt cx="2872446" cy="3063257"/>
          </a:xfrm>
        </p:grpSpPr>
        <p:cxnSp>
          <p:nvCxnSpPr>
            <p:cNvPr id="591" name="Google Shape;591;p18"/>
            <p:cNvCxnSpPr/>
            <p:nvPr/>
          </p:nvCxnSpPr>
          <p:spPr>
            <a:xfrm rot="7742935">
              <a:off x="1896967" y="556767"/>
              <a:ext cx="982889" cy="0"/>
            </a:xfrm>
            <a:prstGeom prst="straightConnector1">
              <a:avLst/>
            </a:prstGeom>
            <a:noFill/>
            <a:ln cap="rnd" cmpd="sng" w="31875">
              <a:solidFill>
                <a:srgbClr val="000000"/>
              </a:solidFill>
              <a:prstDash val="solid"/>
              <a:round/>
              <a:headEnd len="sm" w="sm" type="none"/>
              <a:tailEnd len="sm" w="sm" type="none"/>
            </a:ln>
          </p:spPr>
        </p:cxnSp>
        <p:sp>
          <p:nvSpPr>
            <p:cNvPr id="592" name="Google Shape;592;p18"/>
            <p:cNvSpPr/>
            <p:nvPr/>
          </p:nvSpPr>
          <p:spPr>
            <a:xfrm>
              <a:off x="0" y="575891"/>
              <a:ext cx="2487366" cy="248736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18"/>
            <p:cNvSpPr/>
            <p:nvPr/>
          </p:nvSpPr>
          <p:spPr>
            <a:xfrm>
              <a:off x="2486668" y="0"/>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4" name="Google Shape;594;p18"/>
          <p:cNvGrpSpPr/>
          <p:nvPr/>
        </p:nvGrpSpPr>
        <p:grpSpPr>
          <a:xfrm>
            <a:off x="3040976" y="4930773"/>
            <a:ext cx="2750867" cy="1869333"/>
            <a:chOff x="0" y="0"/>
            <a:chExt cx="3667824" cy="2492444"/>
          </a:xfrm>
        </p:grpSpPr>
        <p:cxnSp>
          <p:nvCxnSpPr>
            <p:cNvPr id="595" name="Google Shape;595;p18"/>
            <p:cNvCxnSpPr/>
            <p:nvPr/>
          </p:nvCxnSpPr>
          <p:spPr>
            <a:xfrm>
              <a:off x="2155488" y="1251830"/>
              <a:ext cx="1204050" cy="0"/>
            </a:xfrm>
            <a:prstGeom prst="straightConnector1">
              <a:avLst/>
            </a:prstGeom>
            <a:noFill/>
            <a:ln cap="rnd" cmpd="sng" w="31875">
              <a:solidFill>
                <a:srgbClr val="000000"/>
              </a:solidFill>
              <a:prstDash val="solid"/>
              <a:round/>
              <a:headEnd len="sm" w="sm" type="none"/>
              <a:tailEnd len="sm" w="sm" type="none"/>
            </a:ln>
          </p:spPr>
        </p:cxnSp>
        <p:sp>
          <p:nvSpPr>
            <p:cNvPr id="596" name="Google Shape;596;p18"/>
            <p:cNvSpPr/>
            <p:nvPr/>
          </p:nvSpPr>
          <p:spPr>
            <a:xfrm>
              <a:off x="0" y="0"/>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18"/>
            <p:cNvSpPr/>
            <p:nvPr/>
          </p:nvSpPr>
          <p:spPr>
            <a:xfrm>
              <a:off x="3282046" y="1090061"/>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8" name="Google Shape;598;p18"/>
          <p:cNvGrpSpPr/>
          <p:nvPr/>
        </p:nvGrpSpPr>
        <p:grpSpPr>
          <a:xfrm>
            <a:off x="10094103" y="2601275"/>
            <a:ext cx="2014000" cy="2288803"/>
            <a:chOff x="0" y="0"/>
            <a:chExt cx="2685333" cy="3051738"/>
          </a:xfrm>
        </p:grpSpPr>
        <p:cxnSp>
          <p:nvCxnSpPr>
            <p:cNvPr id="599" name="Google Shape;599;p18"/>
            <p:cNvCxnSpPr/>
            <p:nvPr/>
          </p:nvCxnSpPr>
          <p:spPr>
            <a:xfrm rot="7620609">
              <a:off x="4459" y="2494399"/>
              <a:ext cx="876250" cy="0"/>
            </a:xfrm>
            <a:prstGeom prst="straightConnector1">
              <a:avLst/>
            </a:prstGeom>
            <a:noFill/>
            <a:ln cap="rnd" cmpd="sng" w="31875">
              <a:solidFill>
                <a:srgbClr val="000000"/>
              </a:solidFill>
              <a:prstDash val="solid"/>
              <a:round/>
              <a:headEnd len="sm" w="sm" type="none"/>
              <a:tailEnd len="sm" w="sm" type="none"/>
            </a:ln>
          </p:spPr>
        </p:cxnSp>
        <p:sp>
          <p:nvSpPr>
            <p:cNvPr id="600" name="Google Shape;600;p18"/>
            <p:cNvSpPr/>
            <p:nvPr/>
          </p:nvSpPr>
          <p:spPr>
            <a:xfrm>
              <a:off x="197967" y="0"/>
              <a:ext cx="2487366" cy="248736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18"/>
            <p:cNvSpPr/>
            <p:nvPr/>
          </p:nvSpPr>
          <p:spPr>
            <a:xfrm>
              <a:off x="0" y="2665960"/>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2" name="Google Shape;602;p18"/>
          <p:cNvGrpSpPr/>
          <p:nvPr/>
        </p:nvGrpSpPr>
        <p:grpSpPr>
          <a:xfrm>
            <a:off x="10964726" y="4930773"/>
            <a:ext cx="2772961" cy="1869333"/>
            <a:chOff x="0" y="0"/>
            <a:chExt cx="3697282" cy="2492444"/>
          </a:xfrm>
        </p:grpSpPr>
        <p:cxnSp>
          <p:nvCxnSpPr>
            <p:cNvPr id="603" name="Google Shape;603;p18"/>
            <p:cNvCxnSpPr/>
            <p:nvPr/>
          </p:nvCxnSpPr>
          <p:spPr>
            <a:xfrm>
              <a:off x="302369" y="1220710"/>
              <a:ext cx="1204050" cy="0"/>
            </a:xfrm>
            <a:prstGeom prst="straightConnector1">
              <a:avLst/>
            </a:prstGeom>
            <a:noFill/>
            <a:ln cap="rnd" cmpd="sng" w="31875">
              <a:solidFill>
                <a:srgbClr val="000000"/>
              </a:solidFill>
              <a:prstDash val="solid"/>
              <a:round/>
              <a:headEnd len="sm" w="sm" type="none"/>
              <a:tailEnd len="sm" w="sm" type="none"/>
            </a:ln>
          </p:spPr>
        </p:cxnSp>
        <p:sp>
          <p:nvSpPr>
            <p:cNvPr id="604" name="Google Shape;604;p18"/>
            <p:cNvSpPr/>
            <p:nvPr/>
          </p:nvSpPr>
          <p:spPr>
            <a:xfrm>
              <a:off x="1204838" y="0"/>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8"/>
            <p:cNvSpPr/>
            <p:nvPr/>
          </p:nvSpPr>
          <p:spPr>
            <a:xfrm>
              <a:off x="0" y="1053333"/>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6" name="Google Shape;606;p18"/>
          <p:cNvGrpSpPr/>
          <p:nvPr/>
        </p:nvGrpSpPr>
        <p:grpSpPr>
          <a:xfrm>
            <a:off x="10084349" y="6795540"/>
            <a:ext cx="2023754" cy="2283532"/>
            <a:chOff x="0" y="0"/>
            <a:chExt cx="2698339" cy="3044709"/>
          </a:xfrm>
        </p:grpSpPr>
        <p:cxnSp>
          <p:nvCxnSpPr>
            <p:cNvPr id="607" name="Google Shape;607;p18"/>
            <p:cNvCxnSpPr/>
            <p:nvPr/>
          </p:nvCxnSpPr>
          <p:spPr>
            <a:xfrm rot="2952482">
              <a:off x="24628" y="461348"/>
              <a:ext cx="856949" cy="0"/>
            </a:xfrm>
            <a:prstGeom prst="straightConnector1">
              <a:avLst/>
            </a:prstGeom>
            <a:noFill/>
            <a:ln cap="rnd" cmpd="sng" w="31875">
              <a:solidFill>
                <a:srgbClr val="000000"/>
              </a:solidFill>
              <a:prstDash val="solid"/>
              <a:round/>
              <a:headEnd len="sm" w="sm" type="none"/>
              <a:tailEnd len="sm" w="sm" type="none"/>
            </a:ln>
          </p:spPr>
        </p:cxnSp>
        <p:sp>
          <p:nvSpPr>
            <p:cNvPr id="608" name="Google Shape;608;p18"/>
            <p:cNvSpPr/>
            <p:nvPr/>
          </p:nvSpPr>
          <p:spPr>
            <a:xfrm>
              <a:off x="205895" y="552265"/>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18"/>
            <p:cNvSpPr/>
            <p:nvPr/>
          </p:nvSpPr>
          <p:spPr>
            <a:xfrm>
              <a:off x="192889" y="557343"/>
              <a:ext cx="2487366" cy="248736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18"/>
            <p:cNvSpPr/>
            <p:nvPr/>
          </p:nvSpPr>
          <p:spPr>
            <a:xfrm>
              <a:off x="0" y="0"/>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1" name="Google Shape;611;p18"/>
          <p:cNvGrpSpPr/>
          <p:nvPr/>
        </p:nvGrpSpPr>
        <p:grpSpPr>
          <a:xfrm>
            <a:off x="7458569" y="7123795"/>
            <a:ext cx="1869333" cy="2506555"/>
            <a:chOff x="0" y="0"/>
            <a:chExt cx="2492444" cy="3342072"/>
          </a:xfrm>
        </p:grpSpPr>
        <p:cxnSp>
          <p:nvCxnSpPr>
            <p:cNvPr id="612" name="Google Shape;612;p18"/>
            <p:cNvCxnSpPr/>
            <p:nvPr/>
          </p:nvCxnSpPr>
          <p:spPr>
            <a:xfrm rot="5400000">
              <a:off x="812186" y="643442"/>
              <a:ext cx="836952" cy="0"/>
            </a:xfrm>
            <a:prstGeom prst="straightConnector1">
              <a:avLst/>
            </a:prstGeom>
            <a:noFill/>
            <a:ln cap="rnd" cmpd="sng" w="31875">
              <a:solidFill>
                <a:srgbClr val="000000"/>
              </a:solidFill>
              <a:prstDash val="solid"/>
              <a:round/>
              <a:headEnd len="sm" w="sm" type="none"/>
              <a:tailEnd len="sm" w="sm" type="none"/>
            </a:ln>
          </p:spPr>
        </p:cxnSp>
        <p:sp>
          <p:nvSpPr>
            <p:cNvPr id="613" name="Google Shape;613;p18"/>
            <p:cNvSpPr/>
            <p:nvPr/>
          </p:nvSpPr>
          <p:spPr>
            <a:xfrm>
              <a:off x="0" y="849628"/>
              <a:ext cx="2492444" cy="2492444"/>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18"/>
            <p:cNvSpPr/>
            <p:nvPr/>
          </p:nvSpPr>
          <p:spPr>
            <a:xfrm>
              <a:off x="1022213" y="0"/>
              <a:ext cx="385778" cy="385778"/>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9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5" name="Google Shape;615;p18"/>
          <p:cNvSpPr/>
          <p:nvPr/>
        </p:nvSpPr>
        <p:spPr>
          <a:xfrm>
            <a:off x="7918730" y="4021143"/>
            <a:ext cx="885165" cy="885165"/>
          </a:xfrm>
          <a:custGeom>
            <a:rect b="b" l="l" r="r" t="t"/>
            <a:pathLst>
              <a:path extrusionOk="0" h="885165" w="885165">
                <a:moveTo>
                  <a:pt x="0" y="0"/>
                </a:moveTo>
                <a:lnTo>
                  <a:pt x="885165" y="0"/>
                </a:lnTo>
                <a:lnTo>
                  <a:pt x="885165" y="885165"/>
                </a:lnTo>
                <a:lnTo>
                  <a:pt x="0" y="88516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18"/>
          <p:cNvSpPr/>
          <p:nvPr/>
        </p:nvSpPr>
        <p:spPr>
          <a:xfrm>
            <a:off x="9729345" y="4423951"/>
            <a:ext cx="705579" cy="705579"/>
          </a:xfrm>
          <a:custGeom>
            <a:rect b="b" l="l" r="r" t="t"/>
            <a:pathLst>
              <a:path extrusionOk="0" h="705579" w="705579">
                <a:moveTo>
                  <a:pt x="0" y="0"/>
                </a:moveTo>
                <a:lnTo>
                  <a:pt x="705578" y="0"/>
                </a:lnTo>
                <a:lnTo>
                  <a:pt x="705578" y="705579"/>
                </a:lnTo>
                <a:lnTo>
                  <a:pt x="0" y="70557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8"/>
          <p:cNvSpPr/>
          <p:nvPr/>
        </p:nvSpPr>
        <p:spPr>
          <a:xfrm>
            <a:off x="10611937" y="5512650"/>
            <a:ext cx="705579" cy="705579"/>
          </a:xfrm>
          <a:custGeom>
            <a:rect b="b" l="l" r="r" t="t"/>
            <a:pathLst>
              <a:path extrusionOk="0" h="705579" w="705579">
                <a:moveTo>
                  <a:pt x="0" y="0"/>
                </a:moveTo>
                <a:lnTo>
                  <a:pt x="705578" y="0"/>
                </a:lnTo>
                <a:lnTo>
                  <a:pt x="705578" y="705579"/>
                </a:lnTo>
                <a:lnTo>
                  <a:pt x="0" y="70557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18"/>
          <p:cNvSpPr/>
          <p:nvPr/>
        </p:nvSpPr>
        <p:spPr>
          <a:xfrm>
            <a:off x="9729345" y="6531007"/>
            <a:ext cx="705579" cy="705579"/>
          </a:xfrm>
          <a:custGeom>
            <a:rect b="b" l="l" r="r" t="t"/>
            <a:pathLst>
              <a:path extrusionOk="0" h="705579" w="705579">
                <a:moveTo>
                  <a:pt x="0" y="0"/>
                </a:moveTo>
                <a:lnTo>
                  <a:pt x="705578" y="0"/>
                </a:lnTo>
                <a:lnTo>
                  <a:pt x="705578" y="705579"/>
                </a:lnTo>
                <a:lnTo>
                  <a:pt x="0" y="70557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18"/>
          <p:cNvSpPr/>
          <p:nvPr/>
        </p:nvSpPr>
        <p:spPr>
          <a:xfrm>
            <a:off x="8053253" y="6883796"/>
            <a:ext cx="705579" cy="705579"/>
          </a:xfrm>
          <a:custGeom>
            <a:rect b="b" l="l" r="r" t="t"/>
            <a:pathLst>
              <a:path extrusionOk="0" h="705579" w="705579">
                <a:moveTo>
                  <a:pt x="0" y="0"/>
                </a:moveTo>
                <a:lnTo>
                  <a:pt x="705579" y="0"/>
                </a:lnTo>
                <a:lnTo>
                  <a:pt x="705579" y="705579"/>
                </a:lnTo>
                <a:lnTo>
                  <a:pt x="0" y="70557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18"/>
          <p:cNvSpPr/>
          <p:nvPr/>
        </p:nvSpPr>
        <p:spPr>
          <a:xfrm>
            <a:off x="6374947" y="6567045"/>
            <a:ext cx="705579" cy="705579"/>
          </a:xfrm>
          <a:custGeom>
            <a:rect b="b" l="l" r="r" t="t"/>
            <a:pathLst>
              <a:path extrusionOk="0" h="705579" w="705579">
                <a:moveTo>
                  <a:pt x="0" y="0"/>
                </a:moveTo>
                <a:lnTo>
                  <a:pt x="705579" y="0"/>
                </a:lnTo>
                <a:lnTo>
                  <a:pt x="705579" y="705579"/>
                </a:lnTo>
                <a:lnTo>
                  <a:pt x="0" y="70557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18"/>
          <p:cNvSpPr/>
          <p:nvPr/>
        </p:nvSpPr>
        <p:spPr>
          <a:xfrm>
            <a:off x="5490961" y="5520513"/>
            <a:ext cx="690807" cy="697715"/>
          </a:xfrm>
          <a:custGeom>
            <a:rect b="b" l="l" r="r" t="t"/>
            <a:pathLst>
              <a:path extrusionOk="0" h="697715" w="690807">
                <a:moveTo>
                  <a:pt x="0" y="0"/>
                </a:moveTo>
                <a:lnTo>
                  <a:pt x="690807" y="0"/>
                </a:lnTo>
                <a:lnTo>
                  <a:pt x="690807" y="697716"/>
                </a:lnTo>
                <a:lnTo>
                  <a:pt x="0" y="697716"/>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18"/>
          <p:cNvSpPr/>
          <p:nvPr/>
        </p:nvSpPr>
        <p:spPr>
          <a:xfrm rot="125698">
            <a:off x="4014698" y="2717013"/>
            <a:ext cx="2726504" cy="2706055"/>
          </a:xfrm>
          <a:custGeom>
            <a:rect b="b" l="l" r="r" t="t"/>
            <a:pathLst>
              <a:path extrusionOk="0" h="2706055" w="2726504">
                <a:moveTo>
                  <a:pt x="0" y="0"/>
                </a:moveTo>
                <a:lnTo>
                  <a:pt x="2726503" y="0"/>
                </a:lnTo>
                <a:lnTo>
                  <a:pt x="2726503" y="2706055"/>
                </a:lnTo>
                <a:lnTo>
                  <a:pt x="0" y="2706055"/>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18"/>
          <p:cNvSpPr txBox="1"/>
          <p:nvPr/>
        </p:nvSpPr>
        <p:spPr>
          <a:xfrm>
            <a:off x="7634140" y="2343254"/>
            <a:ext cx="1541400" cy="1389000"/>
          </a:xfrm>
          <a:prstGeom prst="rect">
            <a:avLst/>
          </a:prstGeom>
          <a:noFill/>
          <a:ln>
            <a:noFill/>
          </a:ln>
        </p:spPr>
        <p:txBody>
          <a:bodyPr anchorCtr="0" anchor="t" bIns="0" lIns="0" spcFirstLastPara="1" rIns="0" wrap="square" tIns="0">
            <a:spAutoFit/>
          </a:bodyPr>
          <a:lstStyle/>
          <a:p>
            <a:pPr indent="0" lvl="0" marL="0" marR="0" rtl="0" algn="ctr">
              <a:lnSpc>
                <a:spcPct val="121997"/>
              </a:lnSpc>
              <a:spcBef>
                <a:spcPts val="0"/>
              </a:spcBef>
              <a:spcAft>
                <a:spcPts val="0"/>
              </a:spcAft>
              <a:buNone/>
            </a:pPr>
            <a:r>
              <a:rPr i="1" lang="en-US" sz="2623">
                <a:solidFill>
                  <a:srgbClr val="000000"/>
                </a:solidFill>
                <a:latin typeface="Vollkorn"/>
                <a:ea typeface="Vollkorn"/>
                <a:cs typeface="Vollkorn"/>
                <a:sym typeface="Vollkorn"/>
              </a:rPr>
              <a:t>Xây dựng Nhà nước XHCN</a:t>
            </a:r>
            <a:endParaRPr i="1"/>
          </a:p>
        </p:txBody>
      </p:sp>
      <p:sp>
        <p:nvSpPr>
          <p:cNvPr id="624" name="Google Shape;624;p18"/>
          <p:cNvSpPr txBox="1"/>
          <p:nvPr/>
        </p:nvSpPr>
        <p:spPr>
          <a:xfrm>
            <a:off x="3205987" y="5406072"/>
            <a:ext cx="1515300" cy="1081500"/>
          </a:xfrm>
          <a:prstGeom prst="rect">
            <a:avLst/>
          </a:prstGeom>
          <a:noFill/>
          <a:ln>
            <a:noFill/>
          </a:ln>
        </p:spPr>
        <p:txBody>
          <a:bodyPr anchorCtr="0" anchor="t" bIns="0" lIns="0" spcFirstLastPara="1" rIns="0" wrap="square" tIns="0">
            <a:spAutoFit/>
          </a:bodyPr>
          <a:lstStyle/>
          <a:p>
            <a:pPr indent="0" lvl="0" marL="0" marR="0" rtl="0" algn="ctr">
              <a:lnSpc>
                <a:spcPct val="121977"/>
              </a:lnSpc>
              <a:spcBef>
                <a:spcPts val="0"/>
              </a:spcBef>
              <a:spcAft>
                <a:spcPts val="0"/>
              </a:spcAft>
              <a:buNone/>
            </a:pPr>
            <a:r>
              <a:rPr i="1" lang="en-US" sz="2043">
                <a:solidFill>
                  <a:srgbClr val="000000"/>
                </a:solidFill>
                <a:latin typeface="Vollkorn"/>
                <a:ea typeface="Vollkorn"/>
                <a:cs typeface="Vollkorn"/>
                <a:sym typeface="Vollkorn"/>
              </a:rPr>
              <a:t>Thực hiện xây dựng và bảo vệ Tổ quốc</a:t>
            </a:r>
            <a:endParaRPr i="1"/>
          </a:p>
        </p:txBody>
      </p:sp>
      <p:sp>
        <p:nvSpPr>
          <p:cNvPr id="625" name="Google Shape;625;p18"/>
          <p:cNvSpPr txBox="1"/>
          <p:nvPr/>
        </p:nvSpPr>
        <p:spPr>
          <a:xfrm>
            <a:off x="4858129" y="7451951"/>
            <a:ext cx="1265700" cy="1406100"/>
          </a:xfrm>
          <a:prstGeom prst="rect">
            <a:avLst/>
          </a:prstGeom>
          <a:noFill/>
          <a:ln>
            <a:noFill/>
          </a:ln>
        </p:spPr>
        <p:txBody>
          <a:bodyPr anchorCtr="0" anchor="t" bIns="0" lIns="0" spcFirstLastPara="1" rIns="0" wrap="square" tIns="0">
            <a:spAutoFit/>
          </a:bodyPr>
          <a:lstStyle/>
          <a:p>
            <a:pPr indent="0" lvl="0" marL="0" marR="0" rtl="0" algn="ctr">
              <a:lnSpc>
                <a:spcPct val="122035"/>
              </a:lnSpc>
              <a:spcBef>
                <a:spcPts val="0"/>
              </a:spcBef>
              <a:spcAft>
                <a:spcPts val="0"/>
              </a:spcAft>
              <a:buNone/>
            </a:pPr>
            <a:r>
              <a:rPr i="1" lang="en-US" sz="1960">
                <a:solidFill>
                  <a:srgbClr val="FFFFFF"/>
                </a:solidFill>
                <a:latin typeface="Vollkorn"/>
                <a:ea typeface="Vollkorn"/>
                <a:cs typeface="Vollkorn"/>
                <a:sym typeface="Vollkorn"/>
              </a:rPr>
              <a:t>Thực hiện chính sách đại đoàn kết dân tộc</a:t>
            </a:r>
            <a:endParaRPr i="1" sz="1100"/>
          </a:p>
        </p:txBody>
      </p:sp>
      <p:sp>
        <p:nvSpPr>
          <p:cNvPr id="626" name="Google Shape;626;p18"/>
          <p:cNvSpPr txBox="1"/>
          <p:nvPr/>
        </p:nvSpPr>
        <p:spPr>
          <a:xfrm>
            <a:off x="7772074" y="8096905"/>
            <a:ext cx="1265700" cy="1242300"/>
          </a:xfrm>
          <a:prstGeom prst="rect">
            <a:avLst/>
          </a:prstGeom>
          <a:noFill/>
          <a:ln>
            <a:noFill/>
          </a:ln>
        </p:spPr>
        <p:txBody>
          <a:bodyPr anchorCtr="0" anchor="t" bIns="0" lIns="0" spcFirstLastPara="1" rIns="0" wrap="square" tIns="0">
            <a:spAutoFit/>
          </a:bodyPr>
          <a:lstStyle/>
          <a:p>
            <a:pPr indent="0" lvl="0" marL="0" marR="0" rtl="0" algn="ctr">
              <a:lnSpc>
                <a:spcPct val="120998"/>
              </a:lnSpc>
              <a:spcBef>
                <a:spcPts val="0"/>
              </a:spcBef>
              <a:spcAft>
                <a:spcPts val="0"/>
              </a:spcAft>
              <a:buNone/>
            </a:pPr>
            <a:r>
              <a:rPr i="1" lang="en-US" sz="1743">
                <a:solidFill>
                  <a:srgbClr val="000000"/>
                </a:solidFill>
                <a:latin typeface="Vollkorn"/>
                <a:ea typeface="Vollkorn"/>
                <a:cs typeface="Vollkorn"/>
                <a:sym typeface="Vollkorn"/>
              </a:rPr>
              <a:t>Tiến hành cách mạng trên lĩnh vực tư tưởng, văn hóa</a:t>
            </a:r>
            <a:endParaRPr i="1" sz="1100"/>
          </a:p>
        </p:txBody>
      </p:sp>
      <p:sp>
        <p:nvSpPr>
          <p:cNvPr id="627" name="Google Shape;627;p18"/>
          <p:cNvSpPr txBox="1"/>
          <p:nvPr/>
        </p:nvSpPr>
        <p:spPr>
          <a:xfrm>
            <a:off x="10530792" y="7502635"/>
            <a:ext cx="1265700" cy="1432200"/>
          </a:xfrm>
          <a:prstGeom prst="rect">
            <a:avLst/>
          </a:prstGeom>
          <a:noFill/>
          <a:ln>
            <a:noFill/>
          </a:ln>
        </p:spPr>
        <p:txBody>
          <a:bodyPr anchorCtr="0" anchor="t" bIns="0" lIns="0" spcFirstLastPara="1" rIns="0" wrap="square" tIns="0">
            <a:spAutoFit/>
          </a:bodyPr>
          <a:lstStyle/>
          <a:p>
            <a:pPr indent="0" lvl="0" marL="0" marR="0" rtl="0" algn="ctr">
              <a:lnSpc>
                <a:spcPct val="102027"/>
              </a:lnSpc>
              <a:spcBef>
                <a:spcPts val="0"/>
              </a:spcBef>
              <a:spcAft>
                <a:spcPts val="0"/>
              </a:spcAft>
              <a:buNone/>
            </a:pPr>
            <a:r>
              <a:rPr i="1" lang="en-US" sz="1525">
                <a:solidFill>
                  <a:srgbClr val="FFFFFF"/>
                </a:solidFill>
                <a:latin typeface="Vollkorn"/>
                <a:ea typeface="Vollkorn"/>
                <a:cs typeface="Vollkorn"/>
                <a:sym typeface="Vollkorn"/>
              </a:rPr>
              <a:t>Phát triển nên KTHH nhiều thành phần, vận động theo cơ chế TT, có sự QL của NN</a:t>
            </a:r>
            <a:endParaRPr i="1" sz="1100"/>
          </a:p>
        </p:txBody>
      </p:sp>
      <p:sp>
        <p:nvSpPr>
          <p:cNvPr id="628" name="Google Shape;628;p18"/>
          <p:cNvSpPr txBox="1"/>
          <p:nvPr/>
        </p:nvSpPr>
        <p:spPr>
          <a:xfrm>
            <a:off x="12089040" y="5222479"/>
            <a:ext cx="1492500" cy="1395900"/>
          </a:xfrm>
          <a:prstGeom prst="rect">
            <a:avLst/>
          </a:prstGeom>
          <a:noFill/>
          <a:ln>
            <a:noFill/>
          </a:ln>
        </p:spPr>
        <p:txBody>
          <a:bodyPr anchorCtr="0" anchor="t" bIns="0" lIns="0" spcFirstLastPara="1" rIns="0" wrap="square" tIns="0">
            <a:spAutoFit/>
          </a:bodyPr>
          <a:lstStyle/>
          <a:p>
            <a:pPr indent="0" lvl="0" marL="0" marR="0" rtl="0" algn="ctr">
              <a:lnSpc>
                <a:spcPct val="102014"/>
              </a:lnSpc>
              <a:spcBef>
                <a:spcPts val="0"/>
              </a:spcBef>
              <a:spcAft>
                <a:spcPts val="0"/>
              </a:spcAft>
              <a:buNone/>
            </a:pPr>
            <a:r>
              <a:rPr i="1" lang="en-US" sz="1785">
                <a:solidFill>
                  <a:srgbClr val="000000"/>
                </a:solidFill>
                <a:latin typeface="Vollkorn"/>
                <a:ea typeface="Vollkorn"/>
                <a:cs typeface="Vollkorn"/>
                <a:sym typeface="Vollkorn"/>
              </a:rPr>
              <a:t>Thiết lập QHSX XHCN từ thấp đến cao đa dạng về hình thức</a:t>
            </a:r>
            <a:endParaRPr i="1" sz="1100"/>
          </a:p>
          <a:p>
            <a:pPr indent="0" lvl="0" marL="0" marR="0" rtl="0" algn="ctr">
              <a:lnSpc>
                <a:spcPct val="102014"/>
              </a:lnSpc>
              <a:spcBef>
                <a:spcPts val="0"/>
              </a:spcBef>
              <a:spcAft>
                <a:spcPts val="0"/>
              </a:spcAft>
              <a:buNone/>
            </a:pPr>
            <a:r>
              <a:rPr i="1" lang="en-US" sz="1785">
                <a:solidFill>
                  <a:srgbClr val="000000"/>
                </a:solidFill>
                <a:latin typeface="Vollkorn"/>
                <a:ea typeface="Vollkorn"/>
                <a:cs typeface="Vollkorn"/>
                <a:sym typeface="Vollkorn"/>
              </a:rPr>
              <a:t> sở hữu</a:t>
            </a:r>
            <a:endParaRPr i="1" sz="1100"/>
          </a:p>
        </p:txBody>
      </p:sp>
      <p:sp>
        <p:nvSpPr>
          <p:cNvPr id="629" name="Google Shape;629;p18"/>
          <p:cNvSpPr txBox="1"/>
          <p:nvPr/>
        </p:nvSpPr>
        <p:spPr>
          <a:xfrm>
            <a:off x="10415707" y="2860149"/>
            <a:ext cx="1495800" cy="1270800"/>
          </a:xfrm>
          <a:prstGeom prst="rect">
            <a:avLst/>
          </a:prstGeom>
          <a:noFill/>
          <a:ln>
            <a:noFill/>
          </a:ln>
        </p:spPr>
        <p:txBody>
          <a:bodyPr anchorCtr="0" anchor="t" bIns="0" lIns="0" spcFirstLastPara="1" rIns="0" wrap="square" tIns="0">
            <a:spAutoFit/>
          </a:bodyPr>
          <a:lstStyle/>
          <a:p>
            <a:pPr indent="0" lvl="0" marL="0" marR="0" rtl="0" algn="ctr">
              <a:lnSpc>
                <a:spcPct val="102027"/>
              </a:lnSpc>
              <a:spcBef>
                <a:spcPts val="0"/>
              </a:spcBef>
              <a:spcAft>
                <a:spcPts val="0"/>
              </a:spcAft>
              <a:buNone/>
            </a:pPr>
            <a:r>
              <a:rPr i="1" lang="en-US" sz="1625">
                <a:solidFill>
                  <a:srgbClr val="FFFFFF"/>
                </a:solidFill>
                <a:latin typeface="Vollkorn"/>
                <a:ea typeface="Vollkorn"/>
                <a:cs typeface="Vollkorn"/>
                <a:sym typeface="Vollkorn"/>
              </a:rPr>
              <a:t>CNH gắn liền với phát triển nông nghiệp toàn diện là nhiệm vụ trung tâm</a:t>
            </a:r>
            <a:endParaRPr i="1" sz="1200"/>
          </a:p>
        </p:txBody>
      </p:sp>
      <p:sp>
        <p:nvSpPr>
          <p:cNvPr id="630" name="Google Shape;630;p18"/>
          <p:cNvSpPr txBox="1"/>
          <p:nvPr/>
        </p:nvSpPr>
        <p:spPr>
          <a:xfrm>
            <a:off x="6323434" y="4938865"/>
            <a:ext cx="4111500" cy="1787700"/>
          </a:xfrm>
          <a:prstGeom prst="rect">
            <a:avLst/>
          </a:prstGeom>
          <a:noFill/>
          <a:ln>
            <a:noFill/>
          </a:ln>
        </p:spPr>
        <p:txBody>
          <a:bodyPr anchorCtr="0" anchor="t" bIns="0" lIns="0" spcFirstLastPara="1" rIns="0" wrap="square" tIns="0">
            <a:spAutoFit/>
          </a:bodyPr>
          <a:lstStyle/>
          <a:p>
            <a:pPr indent="0" lvl="0" marL="0" marR="0" rtl="0" algn="ctr">
              <a:lnSpc>
                <a:spcPct val="127980"/>
              </a:lnSpc>
              <a:spcBef>
                <a:spcPts val="0"/>
              </a:spcBef>
              <a:spcAft>
                <a:spcPts val="0"/>
              </a:spcAft>
              <a:buNone/>
            </a:pPr>
            <a:r>
              <a:rPr b="1" i="1" lang="en-US" sz="3263">
                <a:solidFill>
                  <a:srgbClr val="FFFF00"/>
                </a:solidFill>
                <a:latin typeface="Vollkorn"/>
                <a:ea typeface="Vollkorn"/>
                <a:cs typeface="Vollkorn"/>
                <a:sym typeface="Vollkorn"/>
              </a:rPr>
              <a:t>7 Phương hướng </a:t>
            </a:r>
            <a:endParaRPr i="1"/>
          </a:p>
          <a:p>
            <a:pPr indent="0" lvl="0" marL="0" marR="0" rtl="0" algn="ctr">
              <a:lnSpc>
                <a:spcPct val="127980"/>
              </a:lnSpc>
              <a:spcBef>
                <a:spcPts val="0"/>
              </a:spcBef>
              <a:spcAft>
                <a:spcPts val="0"/>
              </a:spcAft>
              <a:buNone/>
            </a:pPr>
            <a:r>
              <a:rPr b="1" i="1" lang="en-US" sz="3263">
                <a:solidFill>
                  <a:srgbClr val="FFFF00"/>
                </a:solidFill>
                <a:latin typeface="Vollkorn"/>
                <a:ea typeface="Vollkorn"/>
                <a:cs typeface="Vollkorn"/>
                <a:sym typeface="Vollkorn"/>
              </a:rPr>
              <a:t>phát triển </a:t>
            </a:r>
            <a:endParaRPr i="1"/>
          </a:p>
          <a:p>
            <a:pPr indent="0" lvl="0" marL="0" marR="0" rtl="0" algn="ctr">
              <a:lnSpc>
                <a:spcPct val="127980"/>
              </a:lnSpc>
              <a:spcBef>
                <a:spcPts val="0"/>
              </a:spcBef>
              <a:spcAft>
                <a:spcPts val="0"/>
              </a:spcAft>
              <a:buNone/>
            </a:pPr>
            <a:r>
              <a:rPr b="1" i="1" lang="en-US" sz="3263">
                <a:solidFill>
                  <a:srgbClr val="FFFF00"/>
                </a:solidFill>
                <a:latin typeface="Vollkorn"/>
                <a:ea typeface="Vollkorn"/>
                <a:cs typeface="Vollkorn"/>
                <a:sym typeface="Vollkorn"/>
              </a:rPr>
              <a:t>(Cương lĩnh 1991)</a:t>
            </a:r>
            <a:endParaRPr i="1"/>
          </a:p>
        </p:txBody>
      </p:sp>
    </p:spTree>
  </p:cSld>
  <p:clrMapOvr>
    <a:masterClrMapping/>
  </p:clrMapOvr>
  <p:transition spd="slow" p14:dur="1500">
    <p:split orient="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34" name="Shape 634"/>
        <p:cNvGrpSpPr/>
        <p:nvPr/>
      </p:nvGrpSpPr>
      <p:grpSpPr>
        <a:xfrm>
          <a:off x="0" y="0"/>
          <a:ext cx="0" cy="0"/>
          <a:chOff x="0" y="0"/>
          <a:chExt cx="0" cy="0"/>
        </a:xfrm>
      </p:grpSpPr>
      <p:sp>
        <p:nvSpPr>
          <p:cNvPr id="635" name="Google Shape;635;p1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1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7" name="Google Shape;637;p19"/>
          <p:cNvGrpSpPr/>
          <p:nvPr/>
        </p:nvGrpSpPr>
        <p:grpSpPr>
          <a:xfrm>
            <a:off x="14408573" y="1884065"/>
            <a:ext cx="3245817" cy="1306441"/>
            <a:chOff x="0" y="0"/>
            <a:chExt cx="4327756" cy="1741922"/>
          </a:xfrm>
        </p:grpSpPr>
        <p:sp>
          <p:nvSpPr>
            <p:cNvPr id="638" name="Google Shape;638;p19"/>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39" name="Google Shape;639;p19"/>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640" name="Google Shape;640;p19"/>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641" name="Google Shape;641;p19"/>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42" name="Google Shape;642;p19"/>
          <p:cNvSpPr/>
          <p:nvPr/>
        </p:nvSpPr>
        <p:spPr>
          <a:xfrm>
            <a:off x="5986144" y="2764907"/>
            <a:ext cx="2711509" cy="2365792"/>
          </a:xfrm>
          <a:custGeom>
            <a:rect b="b" l="l" r="r" t="t"/>
            <a:pathLst>
              <a:path extrusionOk="0" h="2365792" w="2711509">
                <a:moveTo>
                  <a:pt x="0" y="0"/>
                </a:moveTo>
                <a:lnTo>
                  <a:pt x="2711509" y="0"/>
                </a:lnTo>
                <a:lnTo>
                  <a:pt x="2711509" y="2365791"/>
                </a:lnTo>
                <a:lnTo>
                  <a:pt x="0" y="236579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3" name="Google Shape;643;p19"/>
          <p:cNvPicPr preferRelativeResize="0"/>
          <p:nvPr/>
        </p:nvPicPr>
        <p:blipFill rotWithShape="1">
          <a:blip r:embed="rId6">
            <a:alphaModFix/>
          </a:blip>
          <a:srcRect b="0" l="0" r="0" t="0"/>
          <a:stretch/>
        </p:blipFill>
        <p:spPr>
          <a:xfrm>
            <a:off x="11530985" y="6851419"/>
            <a:ext cx="1668489" cy="1543352"/>
          </a:xfrm>
          <a:prstGeom prst="rect">
            <a:avLst/>
          </a:prstGeom>
          <a:noFill/>
          <a:ln>
            <a:noFill/>
          </a:ln>
        </p:spPr>
      </p:pic>
      <p:sp>
        <p:nvSpPr>
          <p:cNvPr id="644" name="Google Shape;644;p19"/>
          <p:cNvSpPr txBox="1"/>
          <p:nvPr/>
        </p:nvSpPr>
        <p:spPr>
          <a:xfrm>
            <a:off x="850183" y="5210175"/>
            <a:ext cx="5349300" cy="171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3720">
                <a:solidFill>
                  <a:srgbClr val="FFFE1F"/>
                </a:solidFill>
                <a:latin typeface="Vollkorn"/>
                <a:ea typeface="Vollkorn"/>
                <a:cs typeface="Vollkorn"/>
                <a:sym typeface="Vollkorn"/>
              </a:rPr>
              <a:t>Chiến lược ổn định và phát triển kinh tế - xã hội đến năm 2000</a:t>
            </a:r>
            <a:endParaRPr i="1"/>
          </a:p>
        </p:txBody>
      </p:sp>
      <p:sp>
        <p:nvSpPr>
          <p:cNvPr id="645" name="Google Shape;645;p19"/>
          <p:cNvSpPr txBox="1"/>
          <p:nvPr/>
        </p:nvSpPr>
        <p:spPr>
          <a:xfrm>
            <a:off x="9486276" y="3526595"/>
            <a:ext cx="5220300" cy="1088400"/>
          </a:xfrm>
          <a:prstGeom prst="rect">
            <a:avLst/>
          </a:prstGeom>
          <a:noFill/>
          <a:ln>
            <a:noFill/>
          </a:ln>
        </p:spPr>
        <p:txBody>
          <a:bodyPr anchorCtr="0" anchor="t" bIns="0" lIns="0" spcFirstLastPara="1" rIns="0" wrap="square" tIns="0">
            <a:spAutoFit/>
          </a:bodyPr>
          <a:lstStyle/>
          <a:p>
            <a:pPr indent="0" lvl="0" marL="0" marR="0" rtl="0" algn="ctr">
              <a:lnSpc>
                <a:spcPct val="100028"/>
              </a:lnSpc>
              <a:spcBef>
                <a:spcPts val="0"/>
              </a:spcBef>
              <a:spcAft>
                <a:spcPts val="0"/>
              </a:spcAft>
              <a:buNone/>
            </a:pPr>
            <a:r>
              <a:rPr i="1" lang="en-US" sz="3534">
                <a:solidFill>
                  <a:srgbClr val="FFFFFF"/>
                </a:solidFill>
                <a:latin typeface="Vollkorn"/>
                <a:ea typeface="Vollkorn"/>
                <a:cs typeface="Vollkorn"/>
                <a:sym typeface="Vollkorn"/>
              </a:rPr>
              <a:t>2000 thoát khỏi khủng hoảng</a:t>
            </a:r>
            <a:endParaRPr i="1" sz="3534">
              <a:solidFill>
                <a:srgbClr val="FFFFFF"/>
              </a:solidFill>
              <a:latin typeface="Vollkorn"/>
              <a:ea typeface="Vollkorn"/>
              <a:cs typeface="Vollkorn"/>
              <a:sym typeface="Vollkorn"/>
            </a:endParaRPr>
          </a:p>
          <a:p>
            <a:pPr indent="0" lvl="0" marL="0" marR="0" rtl="0" algn="ctr">
              <a:lnSpc>
                <a:spcPct val="100028"/>
              </a:lnSpc>
              <a:spcBef>
                <a:spcPts val="0"/>
              </a:spcBef>
              <a:spcAft>
                <a:spcPts val="0"/>
              </a:spcAft>
              <a:buNone/>
            </a:pPr>
            <a:r>
              <a:rPr i="1" lang="en-US" sz="3534">
                <a:solidFill>
                  <a:srgbClr val="FFFFFF"/>
                </a:solidFill>
                <a:latin typeface="Vollkorn"/>
                <a:ea typeface="Vollkorn"/>
                <a:cs typeface="Vollkorn"/>
                <a:sym typeface="Vollkorn"/>
              </a:rPr>
              <a:t>GDP gấp hai lần 1990</a:t>
            </a:r>
            <a:endParaRPr i="1"/>
          </a:p>
        </p:txBody>
      </p:sp>
      <p:sp>
        <p:nvSpPr>
          <p:cNvPr id="646" name="Google Shape;646;p19"/>
          <p:cNvSpPr txBox="1"/>
          <p:nvPr/>
        </p:nvSpPr>
        <p:spPr>
          <a:xfrm>
            <a:off x="8483589" y="5197373"/>
            <a:ext cx="7763400" cy="2176800"/>
          </a:xfrm>
          <a:prstGeom prst="rect">
            <a:avLst/>
          </a:prstGeom>
          <a:noFill/>
          <a:ln>
            <a:noFill/>
          </a:ln>
        </p:spPr>
        <p:txBody>
          <a:bodyPr anchorCtr="0" anchor="t" bIns="0" lIns="0" spcFirstLastPara="1" rIns="0" wrap="square" tIns="0">
            <a:spAutoFit/>
          </a:bodyPr>
          <a:lstStyle/>
          <a:p>
            <a:pPr indent="0" lvl="0" marL="0" marR="0" rtl="0" algn="ctr">
              <a:lnSpc>
                <a:spcPct val="100028"/>
              </a:lnSpc>
              <a:spcBef>
                <a:spcPts val="0"/>
              </a:spcBef>
              <a:spcAft>
                <a:spcPts val="0"/>
              </a:spcAft>
              <a:buNone/>
            </a:pPr>
            <a:r>
              <a:rPr b="1" i="1" lang="en-US" sz="3534" u="sng">
                <a:solidFill>
                  <a:srgbClr val="FFFFFF"/>
                </a:solidFill>
                <a:latin typeface="Vollkorn"/>
                <a:ea typeface="Vollkorn"/>
                <a:cs typeface="Vollkorn"/>
                <a:sym typeface="Vollkorn"/>
              </a:rPr>
              <a:t>Mục tiêu và động lực chính</a:t>
            </a:r>
            <a:endParaRPr i="1"/>
          </a:p>
          <a:p>
            <a:pPr indent="0" lvl="0" marL="0" marR="0" rtl="0" algn="ctr">
              <a:lnSpc>
                <a:spcPct val="100028"/>
              </a:lnSpc>
              <a:spcBef>
                <a:spcPts val="0"/>
              </a:spcBef>
              <a:spcAft>
                <a:spcPts val="0"/>
              </a:spcAft>
              <a:buNone/>
            </a:pPr>
            <a:r>
              <a:rPr i="1" lang="en-US" sz="3534">
                <a:solidFill>
                  <a:srgbClr val="FFFFFF"/>
                </a:solidFill>
                <a:latin typeface="Vollkorn"/>
                <a:ea typeface="Vollkorn"/>
                <a:cs typeface="Vollkorn"/>
                <a:sym typeface="Vollkorn"/>
              </a:rPr>
              <a:t>vì con người, do con người, giải phóng sức sản xuất, khởi dậy mọi tiềm năng của mỗi cá nhân, tập thể và toàn dân tộc</a:t>
            </a:r>
            <a:endParaRPr i="1"/>
          </a:p>
        </p:txBody>
      </p:sp>
      <p:sp>
        <p:nvSpPr>
          <p:cNvPr id="647" name="Google Shape;647;p19"/>
          <p:cNvSpPr txBox="1"/>
          <p:nvPr/>
        </p:nvSpPr>
        <p:spPr>
          <a:xfrm>
            <a:off x="8993602" y="8348783"/>
            <a:ext cx="6743400" cy="1632600"/>
          </a:xfrm>
          <a:prstGeom prst="rect">
            <a:avLst/>
          </a:prstGeom>
          <a:noFill/>
          <a:ln>
            <a:noFill/>
          </a:ln>
        </p:spPr>
        <p:txBody>
          <a:bodyPr anchorCtr="0" anchor="t" bIns="0" lIns="0" spcFirstLastPara="1" rIns="0" wrap="square" tIns="0">
            <a:spAutoFit/>
          </a:bodyPr>
          <a:lstStyle/>
          <a:p>
            <a:pPr indent="0" lvl="0" marL="0" marR="0" rtl="0" algn="ctr">
              <a:lnSpc>
                <a:spcPct val="100028"/>
              </a:lnSpc>
              <a:spcBef>
                <a:spcPts val="0"/>
              </a:spcBef>
              <a:spcAft>
                <a:spcPts val="0"/>
              </a:spcAft>
              <a:buNone/>
            </a:pPr>
            <a:r>
              <a:rPr i="1" lang="en-US" sz="3534">
                <a:solidFill>
                  <a:srgbClr val="FFFFFF"/>
                </a:solidFill>
                <a:latin typeface="Vollkorn"/>
                <a:ea typeface="Vollkorn"/>
                <a:cs typeface="Vollkorn"/>
                <a:sym typeface="Vollkorn"/>
              </a:rPr>
              <a:t>Mọi người được tự do kinh doanh theo pháp luật, được bảo hộ quyền sở hữu và thu nhập hợp pháp</a:t>
            </a:r>
            <a:endParaRPr i="1"/>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00" name="Shape 100"/>
        <p:cNvGrpSpPr/>
        <p:nvPr/>
      </p:nvGrpSpPr>
      <p:grpSpPr>
        <a:xfrm>
          <a:off x="0" y="0"/>
          <a:ext cx="0" cy="0"/>
          <a:chOff x="0" y="0"/>
          <a:chExt cx="0" cy="0"/>
        </a:xfrm>
      </p:grpSpPr>
      <p:sp>
        <p:nvSpPr>
          <p:cNvPr id="101" name="Google Shape;101;p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102" name="Google Shape;102;p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1553179" y="3067177"/>
            <a:ext cx="15181642" cy="4554492"/>
          </a:xfrm>
          <a:custGeom>
            <a:rect b="b" l="l" r="r" t="t"/>
            <a:pathLst>
              <a:path extrusionOk="0" h="4554492" w="15181642">
                <a:moveTo>
                  <a:pt x="0" y="0"/>
                </a:moveTo>
                <a:lnTo>
                  <a:pt x="15181642" y="0"/>
                </a:lnTo>
                <a:lnTo>
                  <a:pt x="15181642" y="4554492"/>
                </a:lnTo>
                <a:lnTo>
                  <a:pt x="0" y="45544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104" name="Google Shape;104;p2"/>
          <p:cNvSpPr txBox="1"/>
          <p:nvPr/>
        </p:nvSpPr>
        <p:spPr>
          <a:xfrm>
            <a:off x="3025504" y="4760739"/>
            <a:ext cx="12237000" cy="9330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1" lang="en-US" sz="6062">
                <a:solidFill>
                  <a:srgbClr val="000000"/>
                </a:solidFill>
                <a:latin typeface="Vollkorn"/>
                <a:ea typeface="Vollkorn"/>
                <a:cs typeface="Vollkorn"/>
                <a:sym typeface="Vollkorn"/>
              </a:rPr>
              <a:t>Chương 3</a:t>
            </a:r>
            <a:endParaRPr i="1" sz="1300"/>
          </a:p>
        </p:txBody>
      </p:sp>
      <p:sp>
        <p:nvSpPr>
          <p:cNvPr id="105" name="Google Shape;105;p2"/>
          <p:cNvSpPr txBox="1"/>
          <p:nvPr/>
        </p:nvSpPr>
        <p:spPr>
          <a:xfrm>
            <a:off x="1591279" y="4732351"/>
            <a:ext cx="4088100" cy="1362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330">
                <a:solidFill>
                  <a:srgbClr val="000000"/>
                </a:solidFill>
                <a:latin typeface="Vollkorn"/>
                <a:ea typeface="Vollkorn"/>
                <a:cs typeface="Vollkorn"/>
                <a:sym typeface="Vollkorn"/>
              </a:rPr>
              <a:t>Lãnh đạo cả nước xây dựng chủ nghĩa xã hội và bảo vệ</a:t>
            </a:r>
            <a:endParaRPr i="1" sz="1300"/>
          </a:p>
          <a:p>
            <a:pPr indent="0" lvl="0" marL="0" marR="0" rtl="0" algn="ctr">
              <a:lnSpc>
                <a:spcPct val="140000"/>
              </a:lnSpc>
              <a:spcBef>
                <a:spcPts val="0"/>
              </a:spcBef>
              <a:spcAft>
                <a:spcPts val="0"/>
              </a:spcAft>
              <a:buNone/>
            </a:pPr>
            <a:r>
              <a:rPr b="1" i="1" lang="en-US" sz="2330">
                <a:solidFill>
                  <a:srgbClr val="000000"/>
                </a:solidFill>
                <a:latin typeface="Vollkorn"/>
                <a:ea typeface="Vollkorn"/>
                <a:cs typeface="Vollkorn"/>
                <a:sym typeface="Vollkorn"/>
              </a:rPr>
              <a:t> Tổ quốc (1975 - 1986)</a:t>
            </a:r>
            <a:endParaRPr i="1" sz="1300"/>
          </a:p>
        </p:txBody>
      </p:sp>
      <p:sp>
        <p:nvSpPr>
          <p:cNvPr id="106" name="Google Shape;106;p2"/>
          <p:cNvSpPr txBox="1"/>
          <p:nvPr/>
        </p:nvSpPr>
        <p:spPr>
          <a:xfrm>
            <a:off x="12674713" y="4638045"/>
            <a:ext cx="3884700" cy="1624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Lãnh đạo công cuộc đổi mới,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đẩy mạnh công nghiệp hóa,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hiện đại hóa và hội nhập quốc tế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(từ năm 1986 đến nay)</a:t>
            </a:r>
            <a:endParaRPr i="1" sz="1300"/>
          </a:p>
        </p:txBody>
      </p:sp>
      <p:sp>
        <p:nvSpPr>
          <p:cNvPr id="107" name="Google Shape;107;p2"/>
          <p:cNvSpPr txBox="1"/>
          <p:nvPr/>
        </p:nvSpPr>
        <p:spPr>
          <a:xfrm>
            <a:off x="895571" y="3012613"/>
            <a:ext cx="6010500" cy="99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Xây dựng chủ nghĩa xã hội và bảo vệ Tổ quốc</a:t>
            </a:r>
            <a:endParaRPr i="1" sz="1300"/>
          </a:p>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1975 - 1981</a:t>
            </a:r>
            <a:endParaRPr i="1" sz="1300"/>
          </a:p>
        </p:txBody>
      </p:sp>
      <p:sp>
        <p:nvSpPr>
          <p:cNvPr id="108" name="Google Shape;108;p2"/>
          <p:cNvSpPr txBox="1"/>
          <p:nvPr/>
        </p:nvSpPr>
        <p:spPr>
          <a:xfrm>
            <a:off x="967102" y="6747070"/>
            <a:ext cx="5448000" cy="1345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Đại hội đại biểu toàn quốc lần thứ V của Đảng</a:t>
            </a:r>
            <a:endParaRPr i="1" sz="2300">
              <a:solidFill>
                <a:srgbClr val="FFFF00"/>
              </a:solidFill>
              <a:latin typeface="Vollkorn"/>
              <a:ea typeface="Vollkorn"/>
              <a:cs typeface="Vollkorn"/>
              <a:sym typeface="Vollkorn"/>
            </a:endParaRPr>
          </a:p>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và các bước đột phá tiếp tục đổi mới kinh tế</a:t>
            </a:r>
            <a:endParaRPr i="1" sz="2300">
              <a:solidFill>
                <a:srgbClr val="FFFF00"/>
              </a:solidFill>
              <a:latin typeface="Vollkorn"/>
              <a:ea typeface="Vollkorn"/>
              <a:cs typeface="Vollkorn"/>
              <a:sym typeface="Vollkorn"/>
            </a:endParaRPr>
          </a:p>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1982 - 1986</a:t>
            </a:r>
            <a:endParaRPr i="1" sz="1300"/>
          </a:p>
        </p:txBody>
      </p:sp>
      <p:sp>
        <p:nvSpPr>
          <p:cNvPr id="109" name="Google Shape;109;p2"/>
          <p:cNvSpPr txBox="1"/>
          <p:nvPr/>
        </p:nvSpPr>
        <p:spPr>
          <a:xfrm>
            <a:off x="11495767" y="1860816"/>
            <a:ext cx="6048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500">
                <a:solidFill>
                  <a:srgbClr val="FFFFFF"/>
                </a:solidFill>
                <a:latin typeface="Vollkorn"/>
                <a:ea typeface="Vollkorn"/>
                <a:cs typeface="Vollkorn"/>
                <a:sym typeface="Vollkorn"/>
              </a:rPr>
              <a:t>Đổi mới toàn diện, đưa đất nước ra khỏi </a:t>
            </a:r>
            <a:endParaRPr i="1" sz="1300"/>
          </a:p>
          <a:p>
            <a:pPr indent="0" lvl="0" marL="0" marR="0" rtl="0" algn="ctr">
              <a:lnSpc>
                <a:spcPct val="140000"/>
              </a:lnSpc>
              <a:spcBef>
                <a:spcPts val="0"/>
              </a:spcBef>
              <a:spcAft>
                <a:spcPts val="0"/>
              </a:spcAft>
              <a:buNone/>
            </a:pPr>
            <a:r>
              <a:rPr b="1" i="1" lang="en-US" sz="2500">
                <a:solidFill>
                  <a:srgbClr val="FFFFFF"/>
                </a:solidFill>
                <a:latin typeface="Vollkorn"/>
                <a:ea typeface="Vollkorn"/>
                <a:cs typeface="Vollkorn"/>
                <a:sym typeface="Vollkorn"/>
              </a:rPr>
              <a:t>khủng hoảng kinh tế - xã hội 1986 - 1996</a:t>
            </a:r>
            <a:endParaRPr i="1" sz="1300"/>
          </a:p>
        </p:txBody>
      </p:sp>
      <p:sp>
        <p:nvSpPr>
          <p:cNvPr id="110" name="Google Shape;110;p2"/>
          <p:cNvSpPr txBox="1"/>
          <p:nvPr/>
        </p:nvSpPr>
        <p:spPr>
          <a:xfrm>
            <a:off x="11151463" y="3128818"/>
            <a:ext cx="66498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00">
                <a:solidFill>
                  <a:srgbClr val="FFFF00"/>
                </a:solidFill>
                <a:latin typeface="Vollkorn"/>
                <a:ea typeface="Vollkorn"/>
                <a:cs typeface="Vollkorn"/>
                <a:sym typeface="Vollkorn"/>
              </a:rPr>
              <a:t>Tiếp tục công cuộc đổi mới, đẩy mạnh công nghiệp hóa, hiện đại hóa và hội nhập quốc tế (từ 1996 đến nay)</a:t>
            </a:r>
            <a:endParaRPr i="1" sz="1300"/>
          </a:p>
        </p:txBody>
      </p:sp>
      <p:sp>
        <p:nvSpPr>
          <p:cNvPr id="111" name="Google Shape;111;p2"/>
          <p:cNvSpPr txBox="1"/>
          <p:nvPr/>
        </p:nvSpPr>
        <p:spPr>
          <a:xfrm>
            <a:off x="11495767" y="6810225"/>
            <a:ext cx="62430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Thành tựu, kinh nghiệm của công cuộc đổi mới</a:t>
            </a:r>
            <a:endParaRPr i="1" sz="1300"/>
          </a:p>
        </p:txBody>
      </p:sp>
      <p:sp>
        <p:nvSpPr>
          <p:cNvPr id="112" name="Google Shape;112;p2"/>
          <p:cNvSpPr txBox="1"/>
          <p:nvPr/>
        </p:nvSpPr>
        <p:spPr>
          <a:xfrm>
            <a:off x="11872803" y="7793119"/>
            <a:ext cx="54885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Nguyên nhân và tác hại của tham nhũng</a:t>
            </a:r>
            <a:endParaRPr i="1" sz="1300"/>
          </a:p>
        </p:txBody>
      </p:sp>
    </p:spTree>
  </p:cSld>
  <p:clrMapOvr>
    <a:masterClrMapping/>
  </p:clrMapOvr>
  <p:transition spd="slow" p14:dur="1500">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51" name="Shape 651"/>
        <p:cNvGrpSpPr/>
        <p:nvPr/>
      </p:nvGrpSpPr>
      <p:grpSpPr>
        <a:xfrm>
          <a:off x="0" y="0"/>
          <a:ext cx="0" cy="0"/>
          <a:chOff x="0" y="0"/>
          <a:chExt cx="0" cy="0"/>
        </a:xfrm>
      </p:grpSpPr>
      <p:sp>
        <p:nvSpPr>
          <p:cNvPr id="652" name="Google Shape;652;p2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53" name="Google Shape;653;p2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4" name="Google Shape;654;p20"/>
          <p:cNvGrpSpPr/>
          <p:nvPr/>
        </p:nvGrpSpPr>
        <p:grpSpPr>
          <a:xfrm>
            <a:off x="14408573" y="1884065"/>
            <a:ext cx="3245817" cy="1306441"/>
            <a:chOff x="0" y="0"/>
            <a:chExt cx="4327756" cy="1741922"/>
          </a:xfrm>
        </p:grpSpPr>
        <p:sp>
          <p:nvSpPr>
            <p:cNvPr id="655" name="Google Shape;655;p20"/>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56" name="Google Shape;656;p20"/>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657" name="Google Shape;657;p20"/>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658" name="Google Shape;658;p20"/>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59" name="Google Shape;659;p20"/>
          <p:cNvSpPr txBox="1"/>
          <p:nvPr/>
        </p:nvSpPr>
        <p:spPr>
          <a:xfrm>
            <a:off x="14347429" y="3209557"/>
            <a:ext cx="3306900" cy="52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400" u="sng">
                <a:solidFill>
                  <a:srgbClr val="FFFFFF"/>
                </a:solidFill>
                <a:latin typeface="Vollkorn"/>
                <a:ea typeface="Vollkorn"/>
                <a:cs typeface="Vollkorn"/>
                <a:sym typeface="Vollkorn"/>
              </a:rPr>
              <a:t>Thực hiện đường lối</a:t>
            </a:r>
            <a:endParaRPr i="1" sz="1300"/>
          </a:p>
        </p:txBody>
      </p:sp>
      <p:grpSp>
        <p:nvGrpSpPr>
          <p:cNvPr id="660" name="Google Shape;660;p20"/>
          <p:cNvGrpSpPr/>
          <p:nvPr/>
        </p:nvGrpSpPr>
        <p:grpSpPr>
          <a:xfrm>
            <a:off x="6772684" y="5346313"/>
            <a:ext cx="3136504" cy="3136504"/>
            <a:chOff x="0" y="0"/>
            <a:chExt cx="812800" cy="812800"/>
          </a:xfrm>
        </p:grpSpPr>
        <p:sp>
          <p:nvSpPr>
            <p:cNvPr id="661" name="Google Shape;66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62" name="Google Shape;662;p2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1" lang="en-US" sz="3499">
                  <a:solidFill>
                    <a:srgbClr val="000000"/>
                  </a:solidFill>
                  <a:latin typeface="Vollkorn SemiBold"/>
                  <a:ea typeface="Vollkorn SemiBold"/>
                  <a:cs typeface="Vollkorn SemiBold"/>
                  <a:sym typeface="Vollkorn SemiBold"/>
                </a:rPr>
                <a:t>Hội nghị Trung ương 5 (6/1993)</a:t>
              </a:r>
              <a:endParaRPr i="1"/>
            </a:p>
          </p:txBody>
        </p:sp>
      </p:grpSp>
      <p:sp>
        <p:nvSpPr>
          <p:cNvPr id="663" name="Google Shape;663;p20"/>
          <p:cNvSpPr/>
          <p:nvPr/>
        </p:nvSpPr>
        <p:spPr>
          <a:xfrm>
            <a:off x="1028700" y="5031363"/>
            <a:ext cx="2487643" cy="3052322"/>
          </a:xfrm>
          <a:custGeom>
            <a:rect b="b" l="l" r="r" t="t"/>
            <a:pathLst>
              <a:path extrusionOk="0" h="3052322" w="2487643">
                <a:moveTo>
                  <a:pt x="0" y="0"/>
                </a:moveTo>
                <a:lnTo>
                  <a:pt x="2487643" y="0"/>
                </a:lnTo>
                <a:lnTo>
                  <a:pt x="2487643" y="3052322"/>
                </a:lnTo>
                <a:lnTo>
                  <a:pt x="0" y="305232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64" name="Google Shape;664;p20"/>
          <p:cNvSpPr/>
          <p:nvPr/>
        </p:nvSpPr>
        <p:spPr>
          <a:xfrm>
            <a:off x="10644072" y="4993147"/>
            <a:ext cx="812407" cy="801236"/>
          </a:xfrm>
          <a:custGeom>
            <a:rect b="b" l="l" r="r" t="t"/>
            <a:pathLst>
              <a:path extrusionOk="0" h="801236" w="812407">
                <a:moveTo>
                  <a:pt x="0" y="0"/>
                </a:moveTo>
                <a:lnTo>
                  <a:pt x="812407" y="0"/>
                </a:lnTo>
                <a:lnTo>
                  <a:pt x="812407" y="801236"/>
                </a:lnTo>
                <a:lnTo>
                  <a:pt x="0" y="8012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65" name="Google Shape;665;p20"/>
          <p:cNvSpPr txBox="1"/>
          <p:nvPr/>
        </p:nvSpPr>
        <p:spPr>
          <a:xfrm>
            <a:off x="3516343" y="6656765"/>
            <a:ext cx="3001200" cy="924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02">
                <a:solidFill>
                  <a:srgbClr val="FFFFFF"/>
                </a:solidFill>
                <a:latin typeface="Vollkorn"/>
                <a:ea typeface="Vollkorn"/>
                <a:cs typeface="Vollkorn"/>
                <a:sym typeface="Vollkorn"/>
              </a:rPr>
              <a:t>Coi nông nghiệp là mặt trận hàng đầu</a:t>
            </a:r>
            <a:endParaRPr i="1"/>
          </a:p>
        </p:txBody>
      </p:sp>
      <p:sp>
        <p:nvSpPr>
          <p:cNvPr id="666" name="Google Shape;666;p20"/>
          <p:cNvSpPr txBox="1"/>
          <p:nvPr/>
        </p:nvSpPr>
        <p:spPr>
          <a:xfrm>
            <a:off x="12159257" y="4092207"/>
            <a:ext cx="3705000" cy="46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02" u="sng">
                <a:solidFill>
                  <a:srgbClr val="FFFFFF"/>
                </a:solidFill>
                <a:latin typeface="Vollkorn"/>
                <a:ea typeface="Vollkorn"/>
                <a:cs typeface="Vollkorn"/>
                <a:sym typeface="Vollkorn"/>
              </a:rPr>
              <a:t>Ba mục tiêu chủ yếu</a:t>
            </a:r>
            <a:endParaRPr i="1"/>
          </a:p>
        </p:txBody>
      </p:sp>
      <p:sp>
        <p:nvSpPr>
          <p:cNvPr id="667" name="Google Shape;667;p20"/>
          <p:cNvSpPr/>
          <p:nvPr/>
        </p:nvSpPr>
        <p:spPr>
          <a:xfrm>
            <a:off x="10644072" y="6737982"/>
            <a:ext cx="812407" cy="801236"/>
          </a:xfrm>
          <a:custGeom>
            <a:rect b="b" l="l" r="r" t="t"/>
            <a:pathLst>
              <a:path extrusionOk="0" h="801236" w="812407">
                <a:moveTo>
                  <a:pt x="0" y="0"/>
                </a:moveTo>
                <a:lnTo>
                  <a:pt x="812407" y="0"/>
                </a:lnTo>
                <a:lnTo>
                  <a:pt x="812407" y="801236"/>
                </a:lnTo>
                <a:lnTo>
                  <a:pt x="0" y="8012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68" name="Google Shape;668;p20"/>
          <p:cNvSpPr/>
          <p:nvPr/>
        </p:nvSpPr>
        <p:spPr>
          <a:xfrm>
            <a:off x="10644072" y="8482817"/>
            <a:ext cx="812407" cy="801236"/>
          </a:xfrm>
          <a:custGeom>
            <a:rect b="b" l="l" r="r" t="t"/>
            <a:pathLst>
              <a:path extrusionOk="0" h="801236" w="812407">
                <a:moveTo>
                  <a:pt x="0" y="0"/>
                </a:moveTo>
                <a:lnTo>
                  <a:pt x="812407" y="0"/>
                </a:lnTo>
                <a:lnTo>
                  <a:pt x="812407" y="801236"/>
                </a:lnTo>
                <a:lnTo>
                  <a:pt x="0" y="8012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69" name="Google Shape;669;p20"/>
          <p:cNvSpPr txBox="1"/>
          <p:nvPr/>
        </p:nvSpPr>
        <p:spPr>
          <a:xfrm>
            <a:off x="11456479" y="4851974"/>
            <a:ext cx="6014400" cy="1134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56">
                <a:solidFill>
                  <a:srgbClr val="FFFFFF"/>
                </a:solidFill>
                <a:latin typeface="Vollkorn"/>
                <a:ea typeface="Vollkorn"/>
                <a:cs typeface="Vollkorn"/>
                <a:sym typeface="Vollkorn"/>
              </a:rPr>
              <a:t>Xây dựng nông thôn mới có kinh tế phát triển, đời sống văn hóa phong phú, lành mạnh, CSVC và xã hội đáp ứng được nhu cầu cơ bản của nông dân</a:t>
            </a:r>
            <a:endParaRPr i="1"/>
          </a:p>
        </p:txBody>
      </p:sp>
      <p:sp>
        <p:nvSpPr>
          <p:cNvPr id="670" name="Google Shape;670;p20"/>
          <p:cNvSpPr txBox="1"/>
          <p:nvPr/>
        </p:nvSpPr>
        <p:spPr>
          <a:xfrm>
            <a:off x="11456479" y="6804657"/>
            <a:ext cx="5389500" cy="952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93">
                <a:solidFill>
                  <a:srgbClr val="FFFFFF"/>
                </a:solidFill>
                <a:latin typeface="Vollkorn"/>
                <a:ea typeface="Vollkorn"/>
                <a:cs typeface="Vollkorn"/>
                <a:sym typeface="Vollkorn"/>
              </a:rPr>
              <a:t>Phát huy dân chủ, </a:t>
            </a:r>
            <a:endParaRPr i="1"/>
          </a:p>
          <a:p>
            <a:pPr indent="0" lvl="0" marL="0" marR="0" rtl="0" algn="ctr">
              <a:lnSpc>
                <a:spcPct val="100000"/>
              </a:lnSpc>
              <a:spcBef>
                <a:spcPts val="0"/>
              </a:spcBef>
              <a:spcAft>
                <a:spcPts val="0"/>
              </a:spcAft>
              <a:buNone/>
            </a:pPr>
            <a:r>
              <a:rPr i="1" lang="en-US" sz="3093">
                <a:solidFill>
                  <a:srgbClr val="FFFFFF"/>
                </a:solidFill>
                <a:latin typeface="Vollkorn"/>
                <a:ea typeface="Vollkorn"/>
                <a:cs typeface="Vollkorn"/>
                <a:sym typeface="Vollkorn"/>
              </a:rPr>
              <a:t>đảm bảo công bằng xã hội</a:t>
            </a:r>
            <a:endParaRPr i="1"/>
          </a:p>
        </p:txBody>
      </p:sp>
      <p:sp>
        <p:nvSpPr>
          <p:cNvPr id="671" name="Google Shape;671;p20"/>
          <p:cNvSpPr txBox="1"/>
          <p:nvPr/>
        </p:nvSpPr>
        <p:spPr>
          <a:xfrm>
            <a:off x="11732060" y="8539967"/>
            <a:ext cx="4838400" cy="117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547">
                <a:solidFill>
                  <a:srgbClr val="FFFFFF"/>
                </a:solidFill>
                <a:latin typeface="Vollkorn"/>
                <a:ea typeface="Vollkorn"/>
                <a:cs typeface="Vollkorn"/>
                <a:sym typeface="Vollkorn"/>
              </a:rPr>
              <a:t>Tăng cường đoàn kết và ổn định chính trị, giữ vững trật tụ xã hội, củng cố vững chắc ANQP</a:t>
            </a:r>
            <a:endParaRPr i="1"/>
          </a:p>
        </p:txBody>
      </p:sp>
    </p:spTree>
  </p:cSld>
  <p:clrMapOvr>
    <a:masterClrMapping/>
  </p:clrMapOvr>
  <p:transition spd="slow" p14:dur="1500">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75" name="Shape 675"/>
        <p:cNvGrpSpPr/>
        <p:nvPr/>
      </p:nvGrpSpPr>
      <p:grpSpPr>
        <a:xfrm>
          <a:off x="0" y="0"/>
          <a:ext cx="0" cy="0"/>
          <a:chOff x="0" y="0"/>
          <a:chExt cx="0" cy="0"/>
        </a:xfrm>
      </p:grpSpPr>
      <p:sp>
        <p:nvSpPr>
          <p:cNvPr id="676" name="Google Shape;676;p2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77" name="Google Shape;677;p2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78" name="Google Shape;678;p21"/>
          <p:cNvGrpSpPr/>
          <p:nvPr/>
        </p:nvGrpSpPr>
        <p:grpSpPr>
          <a:xfrm>
            <a:off x="14408573" y="1884065"/>
            <a:ext cx="3245817" cy="1306441"/>
            <a:chOff x="0" y="0"/>
            <a:chExt cx="4327756" cy="1741922"/>
          </a:xfrm>
        </p:grpSpPr>
        <p:sp>
          <p:nvSpPr>
            <p:cNvPr id="679" name="Google Shape;679;p21"/>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80" name="Google Shape;680;p21"/>
            <p:cNvSpPr txBox="1"/>
            <p:nvPr/>
          </p:nvSpPr>
          <p:spPr>
            <a:xfrm>
              <a:off x="95090" y="1235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681" name="Google Shape;681;p21"/>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682" name="Google Shape;682;p21"/>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83" name="Google Shape;683;p21"/>
          <p:cNvSpPr txBox="1"/>
          <p:nvPr/>
        </p:nvSpPr>
        <p:spPr>
          <a:xfrm>
            <a:off x="14347429" y="3209557"/>
            <a:ext cx="3306900" cy="52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400" u="sng">
                <a:solidFill>
                  <a:srgbClr val="FFFFFF"/>
                </a:solidFill>
                <a:latin typeface="Vollkorn"/>
                <a:ea typeface="Vollkorn"/>
                <a:cs typeface="Vollkorn"/>
                <a:sym typeface="Vollkorn"/>
              </a:rPr>
              <a:t>Thực hiện đường lối</a:t>
            </a:r>
            <a:endParaRPr i="1" sz="1300"/>
          </a:p>
        </p:txBody>
      </p:sp>
      <p:grpSp>
        <p:nvGrpSpPr>
          <p:cNvPr id="684" name="Google Shape;684;p21"/>
          <p:cNvGrpSpPr/>
          <p:nvPr/>
        </p:nvGrpSpPr>
        <p:grpSpPr>
          <a:xfrm>
            <a:off x="572759" y="4928690"/>
            <a:ext cx="3448387" cy="3448387"/>
            <a:chOff x="0" y="0"/>
            <a:chExt cx="812800" cy="812800"/>
          </a:xfrm>
        </p:grpSpPr>
        <p:sp>
          <p:nvSpPr>
            <p:cNvPr id="685" name="Google Shape;68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FF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2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1" lang="en-US" sz="3499">
                  <a:solidFill>
                    <a:srgbClr val="000000"/>
                  </a:solidFill>
                  <a:latin typeface="Vollkorn SemiBold"/>
                  <a:ea typeface="Vollkorn SemiBold"/>
                  <a:cs typeface="Vollkorn SemiBold"/>
                  <a:sym typeface="Vollkorn SemiBold"/>
                </a:rPr>
                <a:t>Hội nghị Trung ương 7 (7/1994)</a:t>
              </a:r>
              <a:endParaRPr i="1"/>
            </a:p>
          </p:txBody>
        </p:sp>
      </p:grpSp>
      <p:sp>
        <p:nvSpPr>
          <p:cNvPr id="687" name="Google Shape;687;p21"/>
          <p:cNvSpPr/>
          <p:nvPr/>
        </p:nvSpPr>
        <p:spPr>
          <a:xfrm flipH="1">
            <a:off x="3693453" y="4928690"/>
            <a:ext cx="3398090" cy="3768043"/>
          </a:xfrm>
          <a:custGeom>
            <a:rect b="b" l="l" r="r" t="t"/>
            <a:pathLst>
              <a:path extrusionOk="0" h="3768043" w="3398090">
                <a:moveTo>
                  <a:pt x="3398090" y="0"/>
                </a:moveTo>
                <a:lnTo>
                  <a:pt x="0" y="0"/>
                </a:lnTo>
                <a:lnTo>
                  <a:pt x="0" y="3768044"/>
                </a:lnTo>
                <a:lnTo>
                  <a:pt x="3398090" y="3768044"/>
                </a:lnTo>
                <a:lnTo>
                  <a:pt x="339809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8" name="Google Shape;688;p21"/>
          <p:cNvPicPr preferRelativeResize="0"/>
          <p:nvPr/>
        </p:nvPicPr>
        <p:blipFill rotWithShape="1">
          <a:blip r:embed="rId6">
            <a:alphaModFix/>
          </a:blip>
          <a:srcRect b="0" l="0" r="0" t="0"/>
          <a:stretch/>
        </p:blipFill>
        <p:spPr>
          <a:xfrm>
            <a:off x="10242059" y="5308690"/>
            <a:ext cx="1877411" cy="619546"/>
          </a:xfrm>
          <a:prstGeom prst="rect">
            <a:avLst/>
          </a:prstGeom>
          <a:noFill/>
          <a:ln>
            <a:noFill/>
          </a:ln>
        </p:spPr>
      </p:pic>
      <p:sp>
        <p:nvSpPr>
          <p:cNvPr id="689" name="Google Shape;689;p21"/>
          <p:cNvSpPr txBox="1"/>
          <p:nvPr/>
        </p:nvSpPr>
        <p:spPr>
          <a:xfrm>
            <a:off x="7039897" y="5365840"/>
            <a:ext cx="3284400" cy="465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Phát triển công nghiệp</a:t>
            </a:r>
            <a:endParaRPr i="1" sz="3022">
              <a:solidFill>
                <a:srgbClr val="FFFFFF"/>
              </a:solidFill>
              <a:latin typeface="Vollkorn"/>
              <a:ea typeface="Vollkorn"/>
              <a:cs typeface="Vollkorn"/>
              <a:sym typeface="Vollkorn"/>
            </a:endParaRPr>
          </a:p>
        </p:txBody>
      </p:sp>
      <p:sp>
        <p:nvSpPr>
          <p:cNvPr id="690" name="Google Shape;690;p21"/>
          <p:cNvSpPr txBox="1"/>
          <p:nvPr/>
        </p:nvSpPr>
        <p:spPr>
          <a:xfrm>
            <a:off x="7077471" y="6869862"/>
            <a:ext cx="3005400" cy="44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22">
                <a:solidFill>
                  <a:srgbClr val="FFFFFF"/>
                </a:solidFill>
                <a:latin typeface="Vollkorn"/>
                <a:ea typeface="Vollkorn"/>
                <a:cs typeface="Vollkorn"/>
                <a:sym typeface="Vollkorn"/>
              </a:rPr>
              <a:t>Phát triển công nghệ</a:t>
            </a:r>
            <a:endParaRPr i="1" sz="1300"/>
          </a:p>
        </p:txBody>
      </p:sp>
      <p:sp>
        <p:nvSpPr>
          <p:cNvPr id="691" name="Google Shape;691;p21"/>
          <p:cNvSpPr txBox="1"/>
          <p:nvPr/>
        </p:nvSpPr>
        <p:spPr>
          <a:xfrm>
            <a:off x="6588352" y="8131272"/>
            <a:ext cx="4308300" cy="930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Xây dựng giai cấp công nhân</a:t>
            </a:r>
            <a:endParaRPr i="1" sz="3022">
              <a:solidFill>
                <a:srgbClr val="FFFFFF"/>
              </a:solidFill>
              <a:latin typeface="Vollkorn"/>
              <a:ea typeface="Vollkorn"/>
              <a:cs typeface="Vollkorn"/>
              <a:sym typeface="Vollkorn"/>
            </a:endParaRPr>
          </a:p>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 giai đoạn mới</a:t>
            </a:r>
            <a:endParaRPr i="1" sz="3022">
              <a:solidFill>
                <a:srgbClr val="FFFFFF"/>
              </a:solidFill>
              <a:latin typeface="Vollkorn"/>
              <a:ea typeface="Vollkorn"/>
              <a:cs typeface="Vollkorn"/>
              <a:sym typeface="Vollkorn"/>
            </a:endParaRPr>
          </a:p>
        </p:txBody>
      </p:sp>
      <p:sp>
        <p:nvSpPr>
          <p:cNvPr id="692" name="Google Shape;692;p21"/>
          <p:cNvSpPr txBox="1"/>
          <p:nvPr/>
        </p:nvSpPr>
        <p:spPr>
          <a:xfrm>
            <a:off x="12410743" y="5061626"/>
            <a:ext cx="5144100" cy="930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Mục tiêu lâu dài là cải biến nước ta thành nước công nghiệp hiện đại ...</a:t>
            </a:r>
            <a:endParaRPr i="1"/>
          </a:p>
        </p:txBody>
      </p:sp>
      <p:pic>
        <p:nvPicPr>
          <p:cNvPr id="693" name="Google Shape;693;p21"/>
          <p:cNvPicPr preferRelativeResize="0"/>
          <p:nvPr/>
        </p:nvPicPr>
        <p:blipFill rotWithShape="1">
          <a:blip r:embed="rId6">
            <a:alphaModFix/>
          </a:blip>
          <a:srcRect b="0" l="0" r="0" t="0"/>
          <a:stretch/>
        </p:blipFill>
        <p:spPr>
          <a:xfrm>
            <a:off x="10296884" y="6784315"/>
            <a:ext cx="1877411" cy="619546"/>
          </a:xfrm>
          <a:prstGeom prst="rect">
            <a:avLst/>
          </a:prstGeom>
          <a:noFill/>
          <a:ln>
            <a:noFill/>
          </a:ln>
        </p:spPr>
      </p:pic>
      <p:sp>
        <p:nvSpPr>
          <p:cNvPr id="694" name="Google Shape;694;p21"/>
          <p:cNvSpPr txBox="1"/>
          <p:nvPr/>
        </p:nvSpPr>
        <p:spPr>
          <a:xfrm>
            <a:off x="12410743" y="6699175"/>
            <a:ext cx="5144100" cy="930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Tăng năng suất lao động,</a:t>
            </a:r>
            <a:endParaRPr i="1"/>
          </a:p>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 đảm bảo gắn CNH với HĐH</a:t>
            </a:r>
            <a:endParaRPr i="1"/>
          </a:p>
        </p:txBody>
      </p:sp>
      <p:pic>
        <p:nvPicPr>
          <p:cNvPr id="695" name="Google Shape;695;p21"/>
          <p:cNvPicPr preferRelativeResize="0"/>
          <p:nvPr/>
        </p:nvPicPr>
        <p:blipFill rotWithShape="1">
          <a:blip r:embed="rId6">
            <a:alphaModFix/>
          </a:blip>
          <a:srcRect b="0" l="0" r="0" t="0"/>
          <a:stretch/>
        </p:blipFill>
        <p:spPr>
          <a:xfrm>
            <a:off x="10324297" y="8342931"/>
            <a:ext cx="1877411" cy="619546"/>
          </a:xfrm>
          <a:prstGeom prst="rect">
            <a:avLst/>
          </a:prstGeom>
          <a:noFill/>
          <a:ln>
            <a:noFill/>
          </a:ln>
        </p:spPr>
      </p:pic>
      <p:sp>
        <p:nvSpPr>
          <p:cNvPr id="696" name="Google Shape;696;p21"/>
          <p:cNvSpPr txBox="1"/>
          <p:nvPr/>
        </p:nvSpPr>
        <p:spPr>
          <a:xfrm>
            <a:off x="12510295" y="8087476"/>
            <a:ext cx="5144100" cy="139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Có bản lĩnh chính trị, trình độ học vấn, tay nghề cao, tiếp thu và sáng tạo công nghệ mới ...</a:t>
            </a:r>
            <a:endParaRPr i="1"/>
          </a:p>
        </p:txBody>
      </p:sp>
    </p:spTree>
  </p:cSld>
  <p:clrMapOvr>
    <a:masterClrMapping/>
  </p:clrMapOvr>
  <p:transition spd="slow" p14:dur="1500">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700" name="Shape 700"/>
        <p:cNvGrpSpPr/>
        <p:nvPr/>
      </p:nvGrpSpPr>
      <p:grpSpPr>
        <a:xfrm>
          <a:off x="0" y="0"/>
          <a:ext cx="0" cy="0"/>
          <a:chOff x="0" y="0"/>
          <a:chExt cx="0" cy="0"/>
        </a:xfrm>
      </p:grpSpPr>
      <p:sp>
        <p:nvSpPr>
          <p:cNvPr id="701" name="Google Shape;701;p2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02" name="Google Shape;702;p2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03" name="Google Shape;703;p22"/>
          <p:cNvGrpSpPr/>
          <p:nvPr/>
        </p:nvGrpSpPr>
        <p:grpSpPr>
          <a:xfrm>
            <a:off x="14408573" y="1884065"/>
            <a:ext cx="3245817" cy="1306441"/>
            <a:chOff x="0" y="0"/>
            <a:chExt cx="4327756" cy="1741922"/>
          </a:xfrm>
        </p:grpSpPr>
        <p:sp>
          <p:nvSpPr>
            <p:cNvPr id="704" name="Google Shape;704;p22"/>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05" name="Google Shape;705;p22"/>
            <p:cNvSpPr txBox="1"/>
            <p:nvPr/>
          </p:nvSpPr>
          <p:spPr>
            <a:xfrm>
              <a:off x="95090" y="1235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706" name="Google Shape;706;p22"/>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707" name="Google Shape;707;p22"/>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708" name="Google Shape;708;p22"/>
          <p:cNvSpPr txBox="1"/>
          <p:nvPr/>
        </p:nvSpPr>
        <p:spPr>
          <a:xfrm>
            <a:off x="15346185" y="3209557"/>
            <a:ext cx="1309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FFFFFF"/>
                </a:solidFill>
                <a:latin typeface="Vollkorn"/>
                <a:ea typeface="Vollkorn"/>
                <a:cs typeface="Vollkorn"/>
                <a:sym typeface="Vollkorn"/>
              </a:rPr>
              <a:t>Kết quả</a:t>
            </a:r>
            <a:endParaRPr i="1"/>
          </a:p>
        </p:txBody>
      </p:sp>
      <p:sp>
        <p:nvSpPr>
          <p:cNvPr id="709" name="Google Shape;709;p22"/>
          <p:cNvSpPr/>
          <p:nvPr/>
        </p:nvSpPr>
        <p:spPr>
          <a:xfrm>
            <a:off x="1521590" y="4459823"/>
            <a:ext cx="4671003" cy="3637544"/>
          </a:xfrm>
          <a:custGeom>
            <a:rect b="b" l="l" r="r" t="t"/>
            <a:pathLst>
              <a:path extrusionOk="0" h="3637544" w="4671003">
                <a:moveTo>
                  <a:pt x="0" y="0"/>
                </a:moveTo>
                <a:lnTo>
                  <a:pt x="4671003" y="0"/>
                </a:lnTo>
                <a:lnTo>
                  <a:pt x="4671003" y="3637544"/>
                </a:lnTo>
                <a:lnTo>
                  <a:pt x="0" y="363754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2"/>
          <p:cNvSpPr/>
          <p:nvPr/>
        </p:nvSpPr>
        <p:spPr>
          <a:xfrm>
            <a:off x="5751790" y="7722347"/>
            <a:ext cx="1120505" cy="1182875"/>
          </a:xfrm>
          <a:custGeom>
            <a:rect b="b" l="l" r="r" t="t"/>
            <a:pathLst>
              <a:path extrusionOk="0" h="1182875" w="1120505">
                <a:moveTo>
                  <a:pt x="0" y="0"/>
                </a:moveTo>
                <a:lnTo>
                  <a:pt x="1120505" y="0"/>
                </a:lnTo>
                <a:lnTo>
                  <a:pt x="1120505" y="1182875"/>
                </a:lnTo>
                <a:lnTo>
                  <a:pt x="0" y="118287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1" name="Google Shape;711;p22"/>
          <p:cNvPicPr preferRelativeResize="0"/>
          <p:nvPr/>
        </p:nvPicPr>
        <p:blipFill rotWithShape="1">
          <a:blip r:embed="rId7">
            <a:alphaModFix/>
          </a:blip>
          <a:srcRect b="0" l="0" r="0" t="0"/>
          <a:stretch/>
        </p:blipFill>
        <p:spPr>
          <a:xfrm>
            <a:off x="7001136" y="6478620"/>
            <a:ext cx="522540" cy="1357247"/>
          </a:xfrm>
          <a:prstGeom prst="rect">
            <a:avLst/>
          </a:prstGeom>
          <a:noFill/>
          <a:ln>
            <a:noFill/>
          </a:ln>
        </p:spPr>
      </p:pic>
      <p:sp>
        <p:nvSpPr>
          <p:cNvPr id="712" name="Google Shape;712;p22"/>
          <p:cNvSpPr/>
          <p:nvPr/>
        </p:nvSpPr>
        <p:spPr>
          <a:xfrm>
            <a:off x="9717080" y="4856909"/>
            <a:ext cx="2879365" cy="2843373"/>
          </a:xfrm>
          <a:custGeom>
            <a:rect b="b" l="l" r="r" t="t"/>
            <a:pathLst>
              <a:path extrusionOk="0" h="2843373" w="2879365">
                <a:moveTo>
                  <a:pt x="0" y="0"/>
                </a:moveTo>
                <a:lnTo>
                  <a:pt x="2879365" y="0"/>
                </a:lnTo>
                <a:lnTo>
                  <a:pt x="2879365" y="2843373"/>
                </a:lnTo>
                <a:lnTo>
                  <a:pt x="0" y="284337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13" name="Google Shape;713;p22"/>
          <p:cNvSpPr txBox="1"/>
          <p:nvPr/>
        </p:nvSpPr>
        <p:spPr>
          <a:xfrm>
            <a:off x="6872295" y="8270043"/>
            <a:ext cx="1565996" cy="40062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022">
                <a:solidFill>
                  <a:srgbClr val="FFFFFF"/>
                </a:solidFill>
                <a:latin typeface="Vollkorn"/>
                <a:ea typeface="Vollkorn"/>
                <a:cs typeface="Vollkorn"/>
                <a:sym typeface="Vollkorn"/>
              </a:rPr>
              <a:t>5.5 - 6.5%</a:t>
            </a:r>
            <a:endParaRPr/>
          </a:p>
        </p:txBody>
      </p:sp>
      <p:sp>
        <p:nvSpPr>
          <p:cNvPr id="714" name="Google Shape;714;p22"/>
          <p:cNvSpPr txBox="1"/>
          <p:nvPr/>
        </p:nvSpPr>
        <p:spPr>
          <a:xfrm>
            <a:off x="7655293" y="3352432"/>
            <a:ext cx="3412800" cy="61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022">
                <a:solidFill>
                  <a:srgbClr val="FFFFFF"/>
                </a:solidFill>
                <a:latin typeface="Vollkorn"/>
                <a:ea typeface="Vollkorn"/>
                <a:cs typeface="Vollkorn"/>
                <a:sym typeface="Vollkorn"/>
              </a:rPr>
              <a:t>1991 - 1995</a:t>
            </a:r>
            <a:endParaRPr i="1"/>
          </a:p>
        </p:txBody>
      </p:sp>
      <p:sp>
        <p:nvSpPr>
          <p:cNvPr id="715" name="Google Shape;715;p22"/>
          <p:cNvSpPr txBox="1"/>
          <p:nvPr/>
        </p:nvSpPr>
        <p:spPr>
          <a:xfrm>
            <a:off x="5799848" y="5159518"/>
            <a:ext cx="2925115" cy="111837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8405">
                <a:solidFill>
                  <a:srgbClr val="FFFFFF"/>
                </a:solidFill>
                <a:latin typeface="Vollkorn"/>
                <a:ea typeface="Vollkorn"/>
                <a:cs typeface="Vollkorn"/>
                <a:sym typeface="Vollkorn"/>
              </a:rPr>
              <a:t>8.2%</a:t>
            </a:r>
            <a:endParaRPr/>
          </a:p>
        </p:txBody>
      </p:sp>
      <p:sp>
        <p:nvSpPr>
          <p:cNvPr id="716" name="Google Shape;716;p22"/>
          <p:cNvSpPr txBox="1"/>
          <p:nvPr/>
        </p:nvSpPr>
        <p:spPr>
          <a:xfrm>
            <a:off x="12449556" y="7214394"/>
            <a:ext cx="2200800" cy="465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1991: 67.1%</a:t>
            </a:r>
            <a:endParaRPr i="1"/>
          </a:p>
        </p:txBody>
      </p:sp>
      <p:sp>
        <p:nvSpPr>
          <p:cNvPr id="717" name="Google Shape;717;p22"/>
          <p:cNvSpPr txBox="1"/>
          <p:nvPr/>
        </p:nvSpPr>
        <p:spPr>
          <a:xfrm>
            <a:off x="12449556" y="5464990"/>
            <a:ext cx="2200800" cy="465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1995: 12.7%</a:t>
            </a:r>
            <a:endParaRPr i="1"/>
          </a:p>
        </p:txBody>
      </p:sp>
      <p:sp>
        <p:nvSpPr>
          <p:cNvPr id="718" name="Google Shape;718;p22"/>
          <p:cNvSpPr txBox="1"/>
          <p:nvPr/>
        </p:nvSpPr>
        <p:spPr>
          <a:xfrm>
            <a:off x="10056352" y="7986032"/>
            <a:ext cx="2540100" cy="465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2">
                <a:solidFill>
                  <a:srgbClr val="FFFFFF"/>
                </a:solidFill>
                <a:latin typeface="Vollkorn"/>
                <a:ea typeface="Vollkorn"/>
                <a:cs typeface="Vollkorn"/>
                <a:sym typeface="Vollkorn"/>
              </a:rPr>
              <a:t>Lạm phát giảm</a:t>
            </a:r>
            <a:endParaRPr i="1"/>
          </a:p>
        </p:txBody>
      </p:sp>
    </p:spTree>
  </p:cSld>
  <p:clrMapOvr>
    <a:masterClrMapping/>
  </p:clrMapOvr>
  <p:transition spd="slow" p14:dur="1500">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722" name="Shape 722"/>
        <p:cNvGrpSpPr/>
        <p:nvPr/>
      </p:nvGrpSpPr>
      <p:grpSpPr>
        <a:xfrm>
          <a:off x="0" y="0"/>
          <a:ext cx="0" cy="0"/>
          <a:chOff x="0" y="0"/>
          <a:chExt cx="0" cy="0"/>
        </a:xfrm>
      </p:grpSpPr>
      <p:sp>
        <p:nvSpPr>
          <p:cNvPr id="723" name="Google Shape;723;p2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24" name="Google Shape;724;p2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25" name="Google Shape;725;p23"/>
          <p:cNvGrpSpPr/>
          <p:nvPr/>
        </p:nvGrpSpPr>
        <p:grpSpPr>
          <a:xfrm>
            <a:off x="14408573" y="1884065"/>
            <a:ext cx="3245817" cy="1306441"/>
            <a:chOff x="0" y="0"/>
            <a:chExt cx="4327756" cy="1741922"/>
          </a:xfrm>
        </p:grpSpPr>
        <p:sp>
          <p:nvSpPr>
            <p:cNvPr id="726" name="Google Shape;726;p23"/>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27" name="Google Shape;727;p23"/>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728" name="Google Shape;728;p23"/>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729" name="Google Shape;729;p23"/>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730" name="Google Shape;730;p23"/>
          <p:cNvSpPr txBox="1"/>
          <p:nvPr/>
        </p:nvSpPr>
        <p:spPr>
          <a:xfrm>
            <a:off x="15346185" y="3209557"/>
            <a:ext cx="1309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u="sng">
                <a:solidFill>
                  <a:srgbClr val="FFFFFF"/>
                </a:solidFill>
                <a:latin typeface="Vollkorn"/>
                <a:ea typeface="Vollkorn"/>
                <a:cs typeface="Vollkorn"/>
                <a:sym typeface="Vollkorn"/>
              </a:rPr>
              <a:t>Kết quả</a:t>
            </a:r>
            <a:endParaRPr i="1"/>
          </a:p>
        </p:txBody>
      </p:sp>
      <p:sp>
        <p:nvSpPr>
          <p:cNvPr id="731" name="Google Shape;731;p23"/>
          <p:cNvSpPr/>
          <p:nvPr/>
        </p:nvSpPr>
        <p:spPr>
          <a:xfrm>
            <a:off x="1028700" y="3653852"/>
            <a:ext cx="6796659" cy="3827878"/>
          </a:xfrm>
          <a:custGeom>
            <a:rect b="b" l="l" r="r" t="t"/>
            <a:pathLst>
              <a:path extrusionOk="0" h="3827878" w="6796659">
                <a:moveTo>
                  <a:pt x="0" y="0"/>
                </a:moveTo>
                <a:lnTo>
                  <a:pt x="6796659" y="0"/>
                </a:lnTo>
                <a:lnTo>
                  <a:pt x="6796659" y="3827878"/>
                </a:lnTo>
                <a:lnTo>
                  <a:pt x="0" y="3827878"/>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32" name="Google Shape;732;p23"/>
          <p:cNvSpPr/>
          <p:nvPr/>
        </p:nvSpPr>
        <p:spPr>
          <a:xfrm>
            <a:off x="8246123" y="3190507"/>
            <a:ext cx="3378637" cy="2093731"/>
          </a:xfrm>
          <a:custGeom>
            <a:rect b="b" l="l" r="r" t="t"/>
            <a:pathLst>
              <a:path extrusionOk="0" h="2093731" w="3378637">
                <a:moveTo>
                  <a:pt x="0" y="0"/>
                </a:moveTo>
                <a:lnTo>
                  <a:pt x="3378636" y="0"/>
                </a:lnTo>
                <a:lnTo>
                  <a:pt x="3378636" y="2093730"/>
                </a:lnTo>
                <a:lnTo>
                  <a:pt x="0" y="2093730"/>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33" name="Google Shape;733;p23"/>
          <p:cNvSpPr/>
          <p:nvPr/>
        </p:nvSpPr>
        <p:spPr>
          <a:xfrm>
            <a:off x="8509228" y="7859085"/>
            <a:ext cx="2705028" cy="1883375"/>
          </a:xfrm>
          <a:custGeom>
            <a:rect b="b" l="l" r="r" t="t"/>
            <a:pathLst>
              <a:path extrusionOk="0" h="1883375" w="2705028">
                <a:moveTo>
                  <a:pt x="0" y="0"/>
                </a:moveTo>
                <a:lnTo>
                  <a:pt x="2705028" y="0"/>
                </a:lnTo>
                <a:lnTo>
                  <a:pt x="2705028" y="1883376"/>
                </a:lnTo>
                <a:lnTo>
                  <a:pt x="0" y="1883376"/>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34" name="Google Shape;734;p23"/>
          <p:cNvSpPr/>
          <p:nvPr/>
        </p:nvSpPr>
        <p:spPr>
          <a:xfrm>
            <a:off x="8246123" y="5466625"/>
            <a:ext cx="3406592" cy="2245939"/>
          </a:xfrm>
          <a:custGeom>
            <a:rect b="b" l="l" r="r" t="t"/>
            <a:pathLst>
              <a:path extrusionOk="0" h="2245939" w="3406592">
                <a:moveTo>
                  <a:pt x="0" y="0"/>
                </a:moveTo>
                <a:lnTo>
                  <a:pt x="3406592" y="0"/>
                </a:lnTo>
                <a:lnTo>
                  <a:pt x="3406592" y="2245939"/>
                </a:lnTo>
                <a:lnTo>
                  <a:pt x="0" y="2245939"/>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35" name="Google Shape;735;p23"/>
          <p:cNvSpPr txBox="1"/>
          <p:nvPr/>
        </p:nvSpPr>
        <p:spPr>
          <a:xfrm>
            <a:off x="1028700" y="7548405"/>
            <a:ext cx="6796800" cy="53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465">
                <a:solidFill>
                  <a:srgbClr val="FFFFFF"/>
                </a:solidFill>
                <a:latin typeface="Vollkorn"/>
                <a:ea typeface="Vollkorn"/>
                <a:cs typeface="Vollkorn"/>
                <a:sym typeface="Vollkorn"/>
              </a:rPr>
              <a:t>Hội nghị Paris về vấn đề Campuchia</a:t>
            </a:r>
            <a:endParaRPr i="1"/>
          </a:p>
        </p:txBody>
      </p:sp>
      <p:sp>
        <p:nvSpPr>
          <p:cNvPr id="736" name="Google Shape;736;p23"/>
          <p:cNvSpPr txBox="1"/>
          <p:nvPr/>
        </p:nvSpPr>
        <p:spPr>
          <a:xfrm>
            <a:off x="11972433" y="4004380"/>
            <a:ext cx="4004700" cy="85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82">
                <a:solidFill>
                  <a:srgbClr val="FFFFFF"/>
                </a:solidFill>
                <a:latin typeface="Vollkorn"/>
                <a:ea typeface="Vollkorn"/>
                <a:cs typeface="Vollkorn"/>
                <a:sym typeface="Vollkorn"/>
              </a:rPr>
              <a:t>11/1991 bình thường hóa quan hệ với Trung Quốc</a:t>
            </a:r>
            <a:endParaRPr i="1"/>
          </a:p>
        </p:txBody>
      </p:sp>
      <p:sp>
        <p:nvSpPr>
          <p:cNvPr id="737" name="Google Shape;737;p23"/>
          <p:cNvSpPr txBox="1"/>
          <p:nvPr/>
        </p:nvSpPr>
        <p:spPr>
          <a:xfrm>
            <a:off x="12119148" y="8571791"/>
            <a:ext cx="4004700" cy="428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82">
                <a:solidFill>
                  <a:srgbClr val="FFFFFF"/>
                </a:solidFill>
                <a:latin typeface="Vollkorn"/>
                <a:ea typeface="Vollkorn"/>
                <a:cs typeface="Vollkorn"/>
                <a:sym typeface="Vollkorn"/>
              </a:rPr>
              <a:t>28/7/1995 gia nhập ASEAN</a:t>
            </a:r>
            <a:endParaRPr i="1"/>
          </a:p>
        </p:txBody>
      </p:sp>
      <p:sp>
        <p:nvSpPr>
          <p:cNvPr id="738" name="Google Shape;738;p23"/>
          <p:cNvSpPr txBox="1"/>
          <p:nvPr/>
        </p:nvSpPr>
        <p:spPr>
          <a:xfrm>
            <a:off x="12303274" y="6386944"/>
            <a:ext cx="4004700" cy="85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82">
                <a:solidFill>
                  <a:srgbClr val="FFFFFF"/>
                </a:solidFill>
                <a:latin typeface="Vollkorn"/>
                <a:ea typeface="Vollkorn"/>
                <a:cs typeface="Vollkorn"/>
                <a:sym typeface="Vollkorn"/>
              </a:rPr>
              <a:t>11/7/1995 bình thường hóa quan hệ với Hoa Kỳ</a:t>
            </a:r>
            <a:endParaRPr i="1"/>
          </a:p>
        </p:txBody>
      </p:sp>
    </p:spTree>
  </p:cSld>
  <p:clrMapOvr>
    <a:masterClrMapping/>
  </p:clrMapOvr>
  <p:transition spd="slow" p14:dur="1500">
    <p:split orient="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742" name="Shape 742"/>
        <p:cNvGrpSpPr/>
        <p:nvPr/>
      </p:nvGrpSpPr>
      <p:grpSpPr>
        <a:xfrm>
          <a:off x="0" y="0"/>
          <a:ext cx="0" cy="0"/>
          <a:chOff x="0" y="0"/>
          <a:chExt cx="0" cy="0"/>
        </a:xfrm>
      </p:grpSpPr>
      <p:sp>
        <p:nvSpPr>
          <p:cNvPr id="743" name="Google Shape;743;p2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44" name="Google Shape;744;p2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5" name="Google Shape;745;p24"/>
          <p:cNvGrpSpPr/>
          <p:nvPr/>
        </p:nvGrpSpPr>
        <p:grpSpPr>
          <a:xfrm>
            <a:off x="14408573" y="1884065"/>
            <a:ext cx="3245817" cy="1306441"/>
            <a:chOff x="0" y="0"/>
            <a:chExt cx="4327756" cy="1741922"/>
          </a:xfrm>
        </p:grpSpPr>
        <p:sp>
          <p:nvSpPr>
            <p:cNvPr id="746" name="Google Shape;746;p24"/>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47" name="Google Shape;747;p24"/>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748" name="Google Shape;748;p24"/>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749" name="Google Shape;749;p24"/>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750" name="Google Shape;750;p24"/>
          <p:cNvSpPr/>
          <p:nvPr/>
        </p:nvSpPr>
        <p:spPr>
          <a:xfrm>
            <a:off x="899986" y="5143500"/>
            <a:ext cx="16489689" cy="3627732"/>
          </a:xfrm>
          <a:custGeom>
            <a:rect b="b" l="l" r="r" t="t"/>
            <a:pathLst>
              <a:path extrusionOk="0" h="3627732" w="16489689">
                <a:moveTo>
                  <a:pt x="0" y="0"/>
                </a:moveTo>
                <a:lnTo>
                  <a:pt x="16489689" y="0"/>
                </a:lnTo>
                <a:lnTo>
                  <a:pt x="16489689" y="3627732"/>
                </a:lnTo>
                <a:lnTo>
                  <a:pt x="0" y="362773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51" name="Google Shape;751;p24"/>
          <p:cNvSpPr txBox="1"/>
          <p:nvPr/>
        </p:nvSpPr>
        <p:spPr>
          <a:xfrm>
            <a:off x="1312858" y="6154986"/>
            <a:ext cx="2889900" cy="1987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304">
                <a:solidFill>
                  <a:srgbClr val="000000"/>
                </a:solidFill>
                <a:latin typeface="Vollkorn"/>
                <a:ea typeface="Vollkorn"/>
                <a:cs typeface="Vollkorn"/>
                <a:sym typeface="Vollkorn"/>
              </a:rPr>
              <a:t>Tụt hậu </a:t>
            </a:r>
            <a:endParaRPr i="1"/>
          </a:p>
          <a:p>
            <a:pPr indent="0" lvl="0" marL="0" marR="0" rtl="0" algn="ctr">
              <a:lnSpc>
                <a:spcPct val="100000"/>
              </a:lnSpc>
              <a:spcBef>
                <a:spcPts val="0"/>
              </a:spcBef>
              <a:spcAft>
                <a:spcPts val="0"/>
              </a:spcAft>
              <a:buNone/>
            </a:pPr>
            <a:r>
              <a:rPr i="1" lang="en-US" sz="4304">
                <a:solidFill>
                  <a:srgbClr val="000000"/>
                </a:solidFill>
                <a:latin typeface="Vollkorn"/>
                <a:ea typeface="Vollkorn"/>
                <a:cs typeface="Vollkorn"/>
                <a:sym typeface="Vollkorn"/>
              </a:rPr>
              <a:t>xa hơn về kinh tế </a:t>
            </a:r>
            <a:endParaRPr i="1"/>
          </a:p>
        </p:txBody>
      </p:sp>
      <p:sp>
        <p:nvSpPr>
          <p:cNvPr id="752" name="Google Shape;752;p24"/>
          <p:cNvSpPr txBox="1"/>
          <p:nvPr/>
        </p:nvSpPr>
        <p:spPr>
          <a:xfrm>
            <a:off x="4445802" y="3284464"/>
            <a:ext cx="9396300" cy="133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351">
                <a:solidFill>
                  <a:srgbClr val="FFFE1F"/>
                </a:solidFill>
                <a:latin typeface="Vollkorn"/>
                <a:ea typeface="Vollkorn"/>
                <a:cs typeface="Vollkorn"/>
                <a:sym typeface="Vollkorn"/>
              </a:rPr>
              <a:t>Hội nghị đại biểu giữa nhiệm kỳ (1/1994)</a:t>
            </a:r>
            <a:endParaRPr i="1"/>
          </a:p>
          <a:p>
            <a:pPr indent="0" lvl="0" marL="0" marR="0" rtl="0" algn="ctr">
              <a:lnSpc>
                <a:spcPct val="100000"/>
              </a:lnSpc>
              <a:spcBef>
                <a:spcPts val="0"/>
              </a:spcBef>
              <a:spcAft>
                <a:spcPts val="0"/>
              </a:spcAft>
              <a:buNone/>
            </a:pPr>
            <a:r>
              <a:rPr i="1" lang="en-US" sz="4351">
                <a:solidFill>
                  <a:srgbClr val="FFFE1F"/>
                </a:solidFill>
                <a:latin typeface="Vollkorn"/>
                <a:ea typeface="Vollkorn"/>
                <a:cs typeface="Vollkorn"/>
                <a:sym typeface="Vollkorn"/>
              </a:rPr>
              <a:t>4 nguy cơ, thách thức</a:t>
            </a:r>
            <a:endParaRPr i="1"/>
          </a:p>
        </p:txBody>
      </p:sp>
      <p:sp>
        <p:nvSpPr>
          <p:cNvPr id="753" name="Google Shape;753;p24"/>
          <p:cNvSpPr txBox="1"/>
          <p:nvPr/>
        </p:nvSpPr>
        <p:spPr>
          <a:xfrm>
            <a:off x="5507582" y="5810615"/>
            <a:ext cx="2889900" cy="295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804">
                <a:solidFill>
                  <a:srgbClr val="000000"/>
                </a:solidFill>
                <a:latin typeface="Vollkorn"/>
                <a:ea typeface="Vollkorn"/>
                <a:cs typeface="Vollkorn"/>
                <a:sym typeface="Vollkorn"/>
              </a:rPr>
              <a:t>Chệch hướng </a:t>
            </a:r>
            <a:endParaRPr i="1"/>
          </a:p>
          <a:p>
            <a:pPr indent="0" lvl="0" marL="0" marR="0" rtl="0" algn="ctr">
              <a:lnSpc>
                <a:spcPct val="100000"/>
              </a:lnSpc>
              <a:spcBef>
                <a:spcPts val="0"/>
              </a:spcBef>
              <a:spcAft>
                <a:spcPts val="0"/>
              </a:spcAft>
              <a:buNone/>
            </a:pPr>
            <a:r>
              <a:rPr i="1" lang="en-US" sz="4804">
                <a:solidFill>
                  <a:srgbClr val="000000"/>
                </a:solidFill>
                <a:latin typeface="Vollkorn"/>
                <a:ea typeface="Vollkorn"/>
                <a:cs typeface="Vollkorn"/>
                <a:sym typeface="Vollkorn"/>
              </a:rPr>
              <a:t>xã hội </a:t>
            </a:r>
            <a:endParaRPr i="1"/>
          </a:p>
          <a:p>
            <a:pPr indent="0" lvl="0" marL="0" marR="0" rtl="0" algn="ctr">
              <a:lnSpc>
                <a:spcPct val="100000"/>
              </a:lnSpc>
              <a:spcBef>
                <a:spcPts val="0"/>
              </a:spcBef>
              <a:spcAft>
                <a:spcPts val="0"/>
              </a:spcAft>
              <a:buNone/>
            </a:pPr>
            <a:r>
              <a:rPr i="1" lang="en-US" sz="4804">
                <a:solidFill>
                  <a:srgbClr val="000000"/>
                </a:solidFill>
                <a:latin typeface="Vollkorn"/>
                <a:ea typeface="Vollkorn"/>
                <a:cs typeface="Vollkorn"/>
                <a:sym typeface="Vollkorn"/>
              </a:rPr>
              <a:t>chủ nghĩa </a:t>
            </a:r>
            <a:endParaRPr i="1"/>
          </a:p>
        </p:txBody>
      </p:sp>
      <p:sp>
        <p:nvSpPr>
          <p:cNvPr id="754" name="Google Shape;754;p24"/>
          <p:cNvSpPr txBox="1"/>
          <p:nvPr/>
        </p:nvSpPr>
        <p:spPr>
          <a:xfrm>
            <a:off x="9702306" y="6067471"/>
            <a:ext cx="2889900" cy="221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804">
                <a:solidFill>
                  <a:srgbClr val="FFFE1F"/>
                </a:solidFill>
                <a:latin typeface="Vollkorn"/>
                <a:ea typeface="Vollkorn"/>
                <a:cs typeface="Vollkorn"/>
                <a:sym typeface="Vollkorn"/>
              </a:rPr>
              <a:t>Tham nhũng và </a:t>
            </a:r>
            <a:endParaRPr i="1"/>
          </a:p>
          <a:p>
            <a:pPr indent="0" lvl="0" marL="0" marR="0" rtl="0" algn="ctr">
              <a:lnSpc>
                <a:spcPct val="100000"/>
              </a:lnSpc>
              <a:spcBef>
                <a:spcPts val="0"/>
              </a:spcBef>
              <a:spcAft>
                <a:spcPts val="0"/>
              </a:spcAft>
              <a:buNone/>
            </a:pPr>
            <a:r>
              <a:rPr i="1" lang="en-US" sz="4804">
                <a:solidFill>
                  <a:srgbClr val="FFFE1F"/>
                </a:solidFill>
                <a:latin typeface="Vollkorn"/>
                <a:ea typeface="Vollkorn"/>
                <a:cs typeface="Vollkorn"/>
                <a:sym typeface="Vollkorn"/>
              </a:rPr>
              <a:t>tệ quan liêu</a:t>
            </a:r>
            <a:endParaRPr i="1"/>
          </a:p>
        </p:txBody>
      </p:sp>
      <p:sp>
        <p:nvSpPr>
          <p:cNvPr id="755" name="Google Shape;755;p24"/>
          <p:cNvSpPr txBox="1"/>
          <p:nvPr/>
        </p:nvSpPr>
        <p:spPr>
          <a:xfrm>
            <a:off x="14005330" y="6372271"/>
            <a:ext cx="2889900" cy="147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804">
                <a:solidFill>
                  <a:srgbClr val="000000"/>
                </a:solidFill>
                <a:latin typeface="Vollkorn"/>
                <a:ea typeface="Vollkorn"/>
                <a:cs typeface="Vollkorn"/>
                <a:sym typeface="Vollkorn"/>
              </a:rPr>
              <a:t>"Diễn biến hòa bình"</a:t>
            </a:r>
            <a:endParaRPr i="1"/>
          </a:p>
        </p:txBody>
      </p:sp>
    </p:spTree>
  </p:cSld>
  <p:clrMapOvr>
    <a:masterClrMapping/>
  </p:clrMapOvr>
  <p:transition spd="slow" p14:dur="1500">
    <p:split orient="ver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759" name="Shape 759"/>
        <p:cNvGrpSpPr/>
        <p:nvPr/>
      </p:nvGrpSpPr>
      <p:grpSpPr>
        <a:xfrm>
          <a:off x="0" y="0"/>
          <a:ext cx="0" cy="0"/>
          <a:chOff x="0" y="0"/>
          <a:chExt cx="0" cy="0"/>
        </a:xfrm>
      </p:grpSpPr>
      <p:sp>
        <p:nvSpPr>
          <p:cNvPr id="760" name="Google Shape;760;p2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61" name="Google Shape;761;p2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62" name="Google Shape;762;p25"/>
          <p:cNvGrpSpPr/>
          <p:nvPr/>
        </p:nvGrpSpPr>
        <p:grpSpPr>
          <a:xfrm>
            <a:off x="14408573" y="1884065"/>
            <a:ext cx="3245817" cy="1306441"/>
            <a:chOff x="0" y="0"/>
            <a:chExt cx="4327756" cy="1741922"/>
          </a:xfrm>
        </p:grpSpPr>
        <p:sp>
          <p:nvSpPr>
            <p:cNvPr id="763" name="Google Shape;763;p25"/>
            <p:cNvSpPr/>
            <p:nvPr/>
          </p:nvSpPr>
          <p:spPr>
            <a:xfrm>
              <a:off x="0" y="0"/>
              <a:ext cx="4327756" cy="1741922"/>
            </a:xfrm>
            <a:custGeom>
              <a:rect b="b" l="l" r="r" t="t"/>
              <a:pathLst>
                <a:path extrusionOk="0" h="1741922" w="4327756">
                  <a:moveTo>
                    <a:pt x="0" y="0"/>
                  </a:moveTo>
                  <a:lnTo>
                    <a:pt x="4327756" y="0"/>
                  </a:lnTo>
                  <a:lnTo>
                    <a:pt x="4327756" y="1741922"/>
                  </a:lnTo>
                  <a:lnTo>
                    <a:pt x="0" y="17419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64" name="Google Shape;764;p25"/>
            <p:cNvSpPr txBox="1"/>
            <p:nvPr/>
          </p:nvSpPr>
          <p:spPr>
            <a:xfrm>
              <a:off x="95090" y="21936"/>
              <a:ext cx="40614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VII và Cương lĩnh xây dựng đất nước trong  thời kỳ quá độ lên CNXH</a:t>
              </a:r>
              <a:endParaRPr i="1"/>
            </a:p>
          </p:txBody>
        </p:sp>
      </p:grpSp>
      <p:sp>
        <p:nvSpPr>
          <p:cNvPr id="765" name="Google Shape;765;p25"/>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766" name="Google Shape;766;p25"/>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767" name="Google Shape;767;p25"/>
          <p:cNvSpPr/>
          <p:nvPr/>
        </p:nvSpPr>
        <p:spPr>
          <a:xfrm>
            <a:off x="1237581" y="4459713"/>
            <a:ext cx="4557725" cy="3760123"/>
          </a:xfrm>
          <a:custGeom>
            <a:rect b="b" l="l" r="r" t="t"/>
            <a:pathLst>
              <a:path extrusionOk="0" h="3760123" w="4557725">
                <a:moveTo>
                  <a:pt x="0" y="0"/>
                </a:moveTo>
                <a:lnTo>
                  <a:pt x="4557725" y="0"/>
                </a:lnTo>
                <a:lnTo>
                  <a:pt x="4557725" y="3760123"/>
                </a:lnTo>
                <a:lnTo>
                  <a:pt x="0" y="376012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pic>
        <p:nvPicPr>
          <p:cNvPr id="768" name="Google Shape;768;p25"/>
          <p:cNvPicPr preferRelativeResize="0"/>
          <p:nvPr/>
        </p:nvPicPr>
        <p:blipFill rotWithShape="1">
          <a:blip r:embed="rId6">
            <a:alphaModFix/>
          </a:blip>
          <a:srcRect b="0" l="0" r="0" t="0"/>
          <a:stretch/>
        </p:blipFill>
        <p:spPr>
          <a:xfrm>
            <a:off x="4276092" y="5115880"/>
            <a:ext cx="3680884" cy="2447788"/>
          </a:xfrm>
          <a:prstGeom prst="rect">
            <a:avLst/>
          </a:prstGeom>
          <a:noFill/>
          <a:ln>
            <a:noFill/>
          </a:ln>
        </p:spPr>
      </p:pic>
      <p:sp>
        <p:nvSpPr>
          <p:cNvPr id="769" name="Google Shape;769;p25"/>
          <p:cNvSpPr/>
          <p:nvPr/>
        </p:nvSpPr>
        <p:spPr>
          <a:xfrm>
            <a:off x="11002853" y="3419107"/>
            <a:ext cx="2678756" cy="1784721"/>
          </a:xfrm>
          <a:custGeom>
            <a:rect b="b" l="l" r="r" t="t"/>
            <a:pathLst>
              <a:path extrusionOk="0" h="1784721" w="2678756">
                <a:moveTo>
                  <a:pt x="0" y="0"/>
                </a:moveTo>
                <a:lnTo>
                  <a:pt x="2678756" y="0"/>
                </a:lnTo>
                <a:lnTo>
                  <a:pt x="2678756" y="1784721"/>
                </a:lnTo>
                <a:lnTo>
                  <a:pt x="0" y="178472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770" name="Google Shape;770;p25"/>
          <p:cNvSpPr/>
          <p:nvPr/>
        </p:nvSpPr>
        <p:spPr>
          <a:xfrm>
            <a:off x="10831294" y="7885432"/>
            <a:ext cx="1792951" cy="1562109"/>
          </a:xfrm>
          <a:custGeom>
            <a:rect b="b" l="l" r="r" t="t"/>
            <a:pathLst>
              <a:path extrusionOk="0" h="1562109" w="1792951">
                <a:moveTo>
                  <a:pt x="0" y="0"/>
                </a:moveTo>
                <a:lnTo>
                  <a:pt x="1792952" y="0"/>
                </a:lnTo>
                <a:lnTo>
                  <a:pt x="1792952" y="1562109"/>
                </a:lnTo>
                <a:lnTo>
                  <a:pt x="0" y="1562109"/>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5"/>
          <p:cNvSpPr/>
          <p:nvPr/>
        </p:nvSpPr>
        <p:spPr>
          <a:xfrm>
            <a:off x="12817762" y="7693329"/>
            <a:ext cx="1832840" cy="1832840"/>
          </a:xfrm>
          <a:custGeom>
            <a:rect b="b" l="l" r="r" t="t"/>
            <a:pathLst>
              <a:path extrusionOk="0" h="1832840" w="1832840">
                <a:moveTo>
                  <a:pt x="0" y="0"/>
                </a:moveTo>
                <a:lnTo>
                  <a:pt x="1832840" y="0"/>
                </a:lnTo>
                <a:lnTo>
                  <a:pt x="1832840" y="1832839"/>
                </a:lnTo>
                <a:lnTo>
                  <a:pt x="0" y="18328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25"/>
          <p:cNvSpPr/>
          <p:nvPr/>
        </p:nvSpPr>
        <p:spPr>
          <a:xfrm>
            <a:off x="15006261" y="8007164"/>
            <a:ext cx="1710507" cy="1318645"/>
          </a:xfrm>
          <a:custGeom>
            <a:rect b="b" l="l" r="r" t="t"/>
            <a:pathLst>
              <a:path extrusionOk="0" h="1318645" w="1710507">
                <a:moveTo>
                  <a:pt x="0" y="0"/>
                </a:moveTo>
                <a:lnTo>
                  <a:pt x="1710507" y="0"/>
                </a:lnTo>
                <a:lnTo>
                  <a:pt x="1710507" y="1318645"/>
                </a:lnTo>
                <a:lnTo>
                  <a:pt x="0" y="131864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25"/>
          <p:cNvSpPr txBox="1"/>
          <p:nvPr/>
        </p:nvSpPr>
        <p:spPr>
          <a:xfrm>
            <a:off x="1818622" y="5034067"/>
            <a:ext cx="2339100" cy="2448600"/>
          </a:xfrm>
          <a:prstGeom prst="rect">
            <a:avLst/>
          </a:prstGeom>
          <a:noFill/>
          <a:ln>
            <a:noFill/>
          </a:ln>
        </p:spPr>
        <p:txBody>
          <a:bodyPr anchorCtr="0" anchor="t" bIns="0" lIns="0" spcFirstLastPara="1" rIns="0" wrap="square" tIns="0">
            <a:spAutoFit/>
          </a:bodyPr>
          <a:lstStyle/>
          <a:p>
            <a:pPr indent="0" lvl="0" marL="0" marR="0" rtl="0" algn="ctr">
              <a:lnSpc>
                <a:spcPct val="100025"/>
              </a:lnSpc>
              <a:spcBef>
                <a:spcPts val="0"/>
              </a:spcBef>
              <a:spcAft>
                <a:spcPts val="0"/>
              </a:spcAft>
              <a:buNone/>
            </a:pPr>
            <a:r>
              <a:rPr i="1" lang="en-US" sz="3975">
                <a:solidFill>
                  <a:srgbClr val="000000"/>
                </a:solidFill>
                <a:latin typeface="Vollkorn"/>
                <a:ea typeface="Vollkorn"/>
                <a:cs typeface="Vollkorn"/>
                <a:sym typeface="Vollkorn"/>
              </a:rPr>
              <a:t>Không </a:t>
            </a:r>
            <a:endParaRPr i="1"/>
          </a:p>
          <a:p>
            <a:pPr indent="0" lvl="0" marL="0" marR="0" rtl="0" algn="ctr">
              <a:lnSpc>
                <a:spcPct val="100025"/>
              </a:lnSpc>
              <a:spcBef>
                <a:spcPts val="0"/>
              </a:spcBef>
              <a:spcAft>
                <a:spcPts val="0"/>
              </a:spcAft>
              <a:buNone/>
            </a:pPr>
            <a:r>
              <a:rPr i="1" lang="en-US" sz="3975">
                <a:solidFill>
                  <a:srgbClr val="000000"/>
                </a:solidFill>
                <a:latin typeface="Vollkorn"/>
                <a:ea typeface="Vollkorn"/>
                <a:cs typeface="Vollkorn"/>
                <a:sym typeface="Vollkorn"/>
              </a:rPr>
              <a:t>thừa nhận </a:t>
            </a:r>
            <a:endParaRPr i="1"/>
          </a:p>
          <a:p>
            <a:pPr indent="0" lvl="0" marL="0" marR="0" rtl="0" algn="ctr">
              <a:lnSpc>
                <a:spcPct val="100025"/>
              </a:lnSpc>
              <a:spcBef>
                <a:spcPts val="0"/>
              </a:spcBef>
              <a:spcAft>
                <a:spcPts val="0"/>
              </a:spcAft>
              <a:buNone/>
            </a:pPr>
            <a:r>
              <a:rPr i="1" lang="en-US" sz="3975">
                <a:solidFill>
                  <a:srgbClr val="000000"/>
                </a:solidFill>
                <a:latin typeface="Vollkorn"/>
                <a:ea typeface="Vollkorn"/>
                <a:cs typeface="Vollkorn"/>
                <a:sym typeface="Vollkorn"/>
              </a:rPr>
              <a:t>Nhà nước pháp quyền</a:t>
            </a:r>
            <a:endParaRPr i="1"/>
          </a:p>
        </p:txBody>
      </p:sp>
      <p:sp>
        <p:nvSpPr>
          <p:cNvPr id="774" name="Google Shape;774;p25"/>
          <p:cNvSpPr txBox="1"/>
          <p:nvPr/>
        </p:nvSpPr>
        <p:spPr>
          <a:xfrm>
            <a:off x="8000184" y="5249489"/>
            <a:ext cx="3002700" cy="232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0">
                <a:solidFill>
                  <a:srgbClr val="FFFFFF"/>
                </a:solidFill>
                <a:latin typeface="Vollkorn"/>
                <a:ea typeface="Vollkorn"/>
                <a:cs typeface="Vollkorn"/>
                <a:sym typeface="Vollkorn"/>
              </a:rPr>
              <a:t>Lần đầu tiên khẳng định chủ trương </a:t>
            </a:r>
            <a:endParaRPr i="1"/>
          </a:p>
          <a:p>
            <a:pPr indent="0" lvl="0" marL="0" marR="0" rtl="0" algn="ctr">
              <a:lnSpc>
                <a:spcPct val="100000"/>
              </a:lnSpc>
              <a:spcBef>
                <a:spcPts val="0"/>
              </a:spcBef>
              <a:spcAft>
                <a:spcPts val="0"/>
              </a:spcAft>
              <a:buNone/>
            </a:pPr>
            <a:r>
              <a:rPr i="1" lang="en-US" sz="3020">
                <a:solidFill>
                  <a:srgbClr val="FFFFFF"/>
                </a:solidFill>
                <a:latin typeface="Vollkorn"/>
                <a:ea typeface="Vollkorn"/>
                <a:cs typeface="Vollkorn"/>
                <a:sym typeface="Vollkorn"/>
              </a:rPr>
              <a:t>xây dựng Nhà nước pháp quyền của dân, do dân, vì dân</a:t>
            </a:r>
            <a:endParaRPr i="1"/>
          </a:p>
        </p:txBody>
      </p:sp>
      <p:sp>
        <p:nvSpPr>
          <p:cNvPr id="775" name="Google Shape;775;p25"/>
          <p:cNvSpPr txBox="1"/>
          <p:nvPr/>
        </p:nvSpPr>
        <p:spPr>
          <a:xfrm>
            <a:off x="11433645" y="6728107"/>
            <a:ext cx="5283000" cy="92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20">
                <a:solidFill>
                  <a:srgbClr val="FFFFFF"/>
                </a:solidFill>
                <a:latin typeface="Vollkorn"/>
                <a:ea typeface="Vollkorn"/>
                <a:cs typeface="Vollkorn"/>
                <a:sym typeface="Vollkorn"/>
              </a:rPr>
              <a:t>Quyền lực nhà nước là thống nhất, có sự phân công, phối hợp</a:t>
            </a:r>
            <a:endParaRPr i="1"/>
          </a:p>
        </p:txBody>
      </p:sp>
      <p:sp>
        <p:nvSpPr>
          <p:cNvPr id="776" name="Google Shape;776;p25"/>
          <p:cNvSpPr txBox="1"/>
          <p:nvPr/>
        </p:nvSpPr>
        <p:spPr>
          <a:xfrm>
            <a:off x="13734182" y="3971961"/>
            <a:ext cx="4069200" cy="83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20">
                <a:solidFill>
                  <a:srgbClr val="FFFFFF"/>
                </a:solidFill>
                <a:latin typeface="Vollkorn"/>
                <a:ea typeface="Vollkorn"/>
                <a:cs typeface="Vollkorn"/>
                <a:sym typeface="Vollkorn"/>
              </a:rPr>
              <a:t>Do Đảng Cộng sản Việt Nam lãnh đạo</a:t>
            </a:r>
            <a:endParaRPr i="1"/>
          </a:p>
        </p:txBody>
      </p:sp>
      <p:sp>
        <p:nvSpPr>
          <p:cNvPr id="777" name="Google Shape;777;p25"/>
          <p:cNvSpPr txBox="1"/>
          <p:nvPr/>
        </p:nvSpPr>
        <p:spPr>
          <a:xfrm>
            <a:off x="4337786" y="2508471"/>
            <a:ext cx="9396300" cy="66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351">
                <a:solidFill>
                  <a:srgbClr val="FFFE1F"/>
                </a:solidFill>
                <a:latin typeface="Vollkorn"/>
                <a:ea typeface="Vollkorn"/>
                <a:cs typeface="Vollkorn"/>
                <a:sym typeface="Vollkorn"/>
              </a:rPr>
              <a:t>Hội nghị đại biểu giữa nhiệm kỳ (1/1994)</a:t>
            </a:r>
            <a:endParaRPr i="1"/>
          </a:p>
        </p:txBody>
      </p:sp>
    </p:spTree>
  </p:cSld>
  <p:clrMapOvr>
    <a:masterClrMapping/>
  </p:clrMapOvr>
  <p:transition spd="slow" p14:dur="1500">
    <p:split orient="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781" name="Shape 781"/>
        <p:cNvGrpSpPr/>
        <p:nvPr/>
      </p:nvGrpSpPr>
      <p:grpSpPr>
        <a:xfrm>
          <a:off x="0" y="0"/>
          <a:ext cx="0" cy="0"/>
          <a:chOff x="0" y="0"/>
          <a:chExt cx="0" cy="0"/>
        </a:xfrm>
      </p:grpSpPr>
      <p:grpSp>
        <p:nvGrpSpPr>
          <p:cNvPr id="782" name="Google Shape;782;p26"/>
          <p:cNvGrpSpPr/>
          <p:nvPr/>
        </p:nvGrpSpPr>
        <p:grpSpPr>
          <a:xfrm>
            <a:off x="1028700" y="781811"/>
            <a:ext cx="16230600" cy="8302706"/>
            <a:chOff x="0" y="0"/>
            <a:chExt cx="21640800" cy="11070274"/>
          </a:xfrm>
        </p:grpSpPr>
        <p:sp>
          <p:nvSpPr>
            <p:cNvPr id="783" name="Google Shape;783;p26"/>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26"/>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26"/>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26"/>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7" name="Google Shape;787;p26"/>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26"/>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6"/>
          <p:cNvSpPr txBox="1"/>
          <p:nvPr/>
        </p:nvSpPr>
        <p:spPr>
          <a:xfrm>
            <a:off x="2324729" y="4269628"/>
            <a:ext cx="13655298" cy="119372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790" name="Google Shape;790;p26"/>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26"/>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26"/>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6" name="Shape 116"/>
        <p:cNvGrpSpPr/>
        <p:nvPr/>
      </p:nvGrpSpPr>
      <p:grpSpPr>
        <a:xfrm>
          <a:off x="0" y="0"/>
          <a:ext cx="0" cy="0"/>
          <a:chOff x="0" y="0"/>
          <a:chExt cx="0" cy="0"/>
        </a:xfrm>
      </p:grpSpPr>
      <p:sp>
        <p:nvSpPr>
          <p:cNvPr id="117" name="Google Shape;117;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18" name="Google Shape;118;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19" name="Google Shape;119;p3"/>
          <p:cNvGrpSpPr/>
          <p:nvPr/>
        </p:nvGrpSpPr>
        <p:grpSpPr>
          <a:xfrm>
            <a:off x="14658460" y="1834892"/>
            <a:ext cx="2995930" cy="1255035"/>
            <a:chOff x="0" y="-65564"/>
            <a:chExt cx="3994574" cy="1673380"/>
          </a:xfrm>
        </p:grpSpPr>
        <p:sp>
          <p:nvSpPr>
            <p:cNvPr id="120" name="Google Shape;120;p3"/>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1" name="Google Shape;121;p3"/>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122" name="Google Shape;122;p3"/>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123" name="Google Shape;123;p3"/>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24" name="Google Shape;124;p3"/>
          <p:cNvSpPr txBox="1"/>
          <p:nvPr/>
        </p:nvSpPr>
        <p:spPr>
          <a:xfrm>
            <a:off x="14658449" y="3290250"/>
            <a:ext cx="29961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Bối cảnh Đại hội VI</a:t>
            </a:r>
            <a:endParaRPr i="1"/>
          </a:p>
        </p:txBody>
      </p:sp>
      <p:grpSp>
        <p:nvGrpSpPr>
          <p:cNvPr id="125" name="Google Shape;125;p3"/>
          <p:cNvGrpSpPr/>
          <p:nvPr/>
        </p:nvGrpSpPr>
        <p:grpSpPr>
          <a:xfrm>
            <a:off x="1237581" y="2031486"/>
            <a:ext cx="5121878" cy="3884871"/>
            <a:chOff x="0" y="0"/>
            <a:chExt cx="6829171" cy="5179827"/>
          </a:xfrm>
        </p:grpSpPr>
        <p:sp>
          <p:nvSpPr>
            <p:cNvPr id="126" name="Google Shape;126;p3"/>
            <p:cNvSpPr/>
            <p:nvPr/>
          </p:nvSpPr>
          <p:spPr>
            <a:xfrm>
              <a:off x="0" y="0"/>
              <a:ext cx="6829171" cy="4468469"/>
            </a:xfrm>
            <a:custGeom>
              <a:rect b="b" l="l" r="r" t="t"/>
              <a:pathLst>
                <a:path extrusionOk="0" h="4468469" w="6829171">
                  <a:moveTo>
                    <a:pt x="0" y="0"/>
                  </a:moveTo>
                  <a:lnTo>
                    <a:pt x="6829171" y="0"/>
                  </a:lnTo>
                  <a:lnTo>
                    <a:pt x="6829171" y="4468469"/>
                  </a:lnTo>
                  <a:lnTo>
                    <a:pt x="0" y="4468469"/>
                  </a:lnTo>
                  <a:lnTo>
                    <a:pt x="0" y="0"/>
                  </a:lnTo>
                  <a:close/>
                </a:path>
              </a:pathLst>
            </a:custGeom>
            <a:blipFill rotWithShape="1">
              <a:blip r:embed="rId5">
                <a:alphaModFix/>
              </a:blip>
              <a:stretch>
                <a:fillRect b="0" l="-14202" r="-3739"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7" name="Google Shape;127;p3"/>
            <p:cNvSpPr txBox="1"/>
            <p:nvPr/>
          </p:nvSpPr>
          <p:spPr>
            <a:xfrm>
              <a:off x="1099359" y="4683927"/>
              <a:ext cx="4630500" cy="4959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16">
                  <a:solidFill>
                    <a:srgbClr val="FFFFFF"/>
                  </a:solidFill>
                  <a:latin typeface="Vollkorn"/>
                  <a:ea typeface="Vollkorn"/>
                  <a:cs typeface="Vollkorn"/>
                  <a:sym typeface="Vollkorn"/>
                </a:rPr>
                <a:t>Cách mạng khoa học kỹ thuật</a:t>
              </a:r>
              <a:endParaRPr i="1"/>
            </a:p>
          </p:txBody>
        </p:sp>
      </p:grpSp>
      <p:grpSp>
        <p:nvGrpSpPr>
          <p:cNvPr id="128" name="Google Shape;128;p3"/>
          <p:cNvGrpSpPr/>
          <p:nvPr/>
        </p:nvGrpSpPr>
        <p:grpSpPr>
          <a:xfrm>
            <a:off x="876994" y="6031931"/>
            <a:ext cx="6222375" cy="3707188"/>
            <a:chOff x="0" y="0"/>
            <a:chExt cx="8296500" cy="4942918"/>
          </a:xfrm>
        </p:grpSpPr>
        <p:sp>
          <p:nvSpPr>
            <p:cNvPr id="129" name="Google Shape;129;p3"/>
            <p:cNvSpPr/>
            <p:nvPr/>
          </p:nvSpPr>
          <p:spPr>
            <a:xfrm>
              <a:off x="421404" y="0"/>
              <a:ext cx="7847486" cy="4216351"/>
            </a:xfrm>
            <a:custGeom>
              <a:rect b="b" l="l" r="r" t="t"/>
              <a:pathLst>
                <a:path extrusionOk="0" h="4216351" w="7847486">
                  <a:moveTo>
                    <a:pt x="0" y="0"/>
                  </a:moveTo>
                  <a:lnTo>
                    <a:pt x="7847486" y="0"/>
                  </a:lnTo>
                  <a:lnTo>
                    <a:pt x="7847486" y="4216351"/>
                  </a:lnTo>
                  <a:lnTo>
                    <a:pt x="0" y="4216351"/>
                  </a:lnTo>
                  <a:lnTo>
                    <a:pt x="0" y="0"/>
                  </a:lnTo>
                  <a:close/>
                </a:path>
              </a:pathLst>
            </a:custGeom>
            <a:blipFill rotWithShape="1">
              <a:blip r:embed="rId6">
                <a:alphaModFix/>
              </a:blip>
              <a:stretch>
                <a:fillRect b="0" l="-6024" r="-6024" t="-37991"/>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0" name="Google Shape;130;p3"/>
            <p:cNvSpPr txBox="1"/>
            <p:nvPr/>
          </p:nvSpPr>
          <p:spPr>
            <a:xfrm>
              <a:off x="2955630" y="928575"/>
              <a:ext cx="1223700" cy="65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72">
                  <a:solidFill>
                    <a:srgbClr val="FFFFFF"/>
                  </a:solidFill>
                  <a:latin typeface="Arial"/>
                  <a:ea typeface="Arial"/>
                  <a:cs typeface="Arial"/>
                  <a:sym typeface="Arial"/>
                </a:rPr>
                <a:t>1985</a:t>
              </a:r>
              <a:endParaRPr i="1"/>
            </a:p>
          </p:txBody>
        </p:sp>
        <p:sp>
          <p:nvSpPr>
            <p:cNvPr id="131" name="Google Shape;131;p3"/>
            <p:cNvSpPr txBox="1"/>
            <p:nvPr/>
          </p:nvSpPr>
          <p:spPr>
            <a:xfrm>
              <a:off x="4758454" y="2401801"/>
              <a:ext cx="1174800" cy="130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72">
                  <a:solidFill>
                    <a:srgbClr val="FFFFFF"/>
                  </a:solidFill>
                  <a:latin typeface="Arial"/>
                  <a:ea typeface="Arial"/>
                  <a:cs typeface="Arial"/>
                  <a:sym typeface="Arial"/>
                </a:rPr>
                <a:t>1978</a:t>
              </a:r>
              <a:endParaRPr i="1"/>
            </a:p>
          </p:txBody>
        </p:sp>
        <p:sp>
          <p:nvSpPr>
            <p:cNvPr id="132" name="Google Shape;132;p3"/>
            <p:cNvSpPr txBox="1"/>
            <p:nvPr/>
          </p:nvSpPr>
          <p:spPr>
            <a:xfrm>
              <a:off x="0" y="4437118"/>
              <a:ext cx="8296500" cy="50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65">
                  <a:solidFill>
                    <a:srgbClr val="FFFFFF"/>
                  </a:solidFill>
                  <a:latin typeface="Vollkorn"/>
                  <a:ea typeface="Vollkorn"/>
                  <a:cs typeface="Vollkorn"/>
                  <a:sym typeface="Vollkorn"/>
                </a:rPr>
                <a:t>Liên Xô và các nước xã hội chủ nghĩa tiến hành cải tổ</a:t>
              </a:r>
              <a:endParaRPr i="1"/>
            </a:p>
          </p:txBody>
        </p:sp>
      </p:grpSp>
      <p:sp>
        <p:nvSpPr>
          <p:cNvPr id="133" name="Google Shape;133;p3"/>
          <p:cNvSpPr txBox="1"/>
          <p:nvPr/>
        </p:nvSpPr>
        <p:spPr>
          <a:xfrm>
            <a:off x="7664392" y="3290248"/>
            <a:ext cx="2575500" cy="1441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65">
                <a:solidFill>
                  <a:srgbClr val="FFFFFF"/>
                </a:solidFill>
                <a:latin typeface="Vollkorn"/>
                <a:ea typeface="Vollkorn"/>
                <a:cs typeface="Vollkorn"/>
                <a:sym typeface="Vollkorn"/>
              </a:rPr>
              <a:t>Xu thế đối đầu </a:t>
            </a:r>
            <a:endParaRPr i="1"/>
          </a:p>
          <a:p>
            <a:pPr indent="0" lvl="0" marL="0" marR="0" rtl="0" algn="ctr">
              <a:lnSpc>
                <a:spcPct val="140000"/>
              </a:lnSpc>
              <a:spcBef>
                <a:spcPts val="0"/>
              </a:spcBef>
              <a:spcAft>
                <a:spcPts val="0"/>
              </a:spcAft>
              <a:buNone/>
            </a:pPr>
            <a:r>
              <a:rPr i="1" lang="en-US" sz="2465">
                <a:solidFill>
                  <a:srgbClr val="FFFFFF"/>
                </a:solidFill>
                <a:latin typeface="Vollkorn"/>
                <a:ea typeface="Vollkorn"/>
                <a:cs typeface="Vollkorn"/>
                <a:sym typeface="Vollkorn"/>
              </a:rPr>
              <a:t>chuyển sang đối thoại</a:t>
            </a:r>
            <a:endParaRPr i="1"/>
          </a:p>
        </p:txBody>
      </p:sp>
      <p:sp>
        <p:nvSpPr>
          <p:cNvPr id="134" name="Google Shape;134;p3"/>
          <p:cNvSpPr/>
          <p:nvPr/>
        </p:nvSpPr>
        <p:spPr>
          <a:xfrm>
            <a:off x="7664392" y="4301858"/>
            <a:ext cx="4443313" cy="5254218"/>
          </a:xfrm>
          <a:custGeom>
            <a:rect b="b" l="l" r="r" t="t"/>
            <a:pathLst>
              <a:path extrusionOk="0" h="5254218" w="4443313">
                <a:moveTo>
                  <a:pt x="0" y="0"/>
                </a:moveTo>
                <a:lnTo>
                  <a:pt x="4443313" y="0"/>
                </a:lnTo>
                <a:lnTo>
                  <a:pt x="4443313" y="5254218"/>
                </a:lnTo>
                <a:lnTo>
                  <a:pt x="0" y="525421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5" name="Google Shape;135;p3"/>
          <p:cNvSpPr/>
          <p:nvPr/>
        </p:nvSpPr>
        <p:spPr>
          <a:xfrm>
            <a:off x="13954342" y="4301858"/>
            <a:ext cx="1662583" cy="1662583"/>
          </a:xfrm>
          <a:custGeom>
            <a:rect b="b" l="l" r="r" t="t"/>
            <a:pathLst>
              <a:path extrusionOk="0" h="1662583" w="1662583">
                <a:moveTo>
                  <a:pt x="0" y="0"/>
                </a:moveTo>
                <a:lnTo>
                  <a:pt x="1662583" y="0"/>
                </a:lnTo>
                <a:lnTo>
                  <a:pt x="1662583" y="1662583"/>
                </a:lnTo>
                <a:lnTo>
                  <a:pt x="0" y="166258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6" name="Google Shape;136;p3"/>
          <p:cNvSpPr txBox="1"/>
          <p:nvPr/>
        </p:nvSpPr>
        <p:spPr>
          <a:xfrm>
            <a:off x="12321083" y="6063904"/>
            <a:ext cx="5175900" cy="95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11">
                <a:solidFill>
                  <a:srgbClr val="FFFFFF"/>
                </a:solidFill>
                <a:latin typeface="Vollkorn"/>
                <a:ea typeface="Vollkorn"/>
                <a:cs typeface="Vollkorn"/>
                <a:sym typeface="Vollkorn"/>
              </a:rPr>
              <a:t>Khan hiếm lương thực, </a:t>
            </a:r>
            <a:endParaRPr i="1"/>
          </a:p>
          <a:p>
            <a:pPr indent="0" lvl="0" marL="0" marR="0" rtl="0" algn="ctr">
              <a:lnSpc>
                <a:spcPct val="100000"/>
              </a:lnSpc>
              <a:spcBef>
                <a:spcPts val="0"/>
              </a:spcBef>
              <a:spcAft>
                <a:spcPts val="0"/>
              </a:spcAft>
              <a:buNone/>
            </a:pPr>
            <a:r>
              <a:rPr i="1" lang="en-US" sz="3111">
                <a:solidFill>
                  <a:srgbClr val="FFFFFF"/>
                </a:solidFill>
                <a:latin typeface="Vollkorn"/>
                <a:ea typeface="Vollkorn"/>
                <a:cs typeface="Vollkorn"/>
                <a:sym typeface="Vollkorn"/>
              </a:rPr>
              <a:t>thực phẩm &amp; hàng tiêu dùng</a:t>
            </a:r>
            <a:endParaRPr i="1"/>
          </a:p>
        </p:txBody>
      </p:sp>
      <p:sp>
        <p:nvSpPr>
          <p:cNvPr id="137" name="Google Shape;137;p3"/>
          <p:cNvSpPr txBox="1"/>
          <p:nvPr/>
        </p:nvSpPr>
        <p:spPr>
          <a:xfrm>
            <a:off x="12321083" y="7223783"/>
            <a:ext cx="5175900" cy="47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11">
                <a:solidFill>
                  <a:srgbClr val="FFFFFF"/>
                </a:solidFill>
                <a:latin typeface="Vollkorn"/>
                <a:ea typeface="Vollkorn"/>
                <a:cs typeface="Vollkorn"/>
                <a:sym typeface="Vollkorn"/>
              </a:rPr>
              <a:t>Lạm phát 774% (1986)</a:t>
            </a:r>
            <a:endParaRPr i="1"/>
          </a:p>
        </p:txBody>
      </p:sp>
      <p:sp>
        <p:nvSpPr>
          <p:cNvPr id="138" name="Google Shape;138;p3"/>
          <p:cNvSpPr txBox="1"/>
          <p:nvPr/>
        </p:nvSpPr>
        <p:spPr>
          <a:xfrm>
            <a:off x="12321083" y="7991826"/>
            <a:ext cx="5175900" cy="47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11">
                <a:solidFill>
                  <a:srgbClr val="FFFFFF"/>
                </a:solidFill>
                <a:latin typeface="Vollkorn"/>
                <a:ea typeface="Vollkorn"/>
                <a:cs typeface="Vollkorn"/>
                <a:sym typeface="Vollkorn"/>
              </a:rPr>
              <a:t>Vi phạm pháp luật, vượt biên</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42" name="Shape 142"/>
        <p:cNvGrpSpPr/>
        <p:nvPr/>
      </p:nvGrpSpPr>
      <p:grpSpPr>
        <a:xfrm>
          <a:off x="0" y="0"/>
          <a:ext cx="0" cy="0"/>
          <a:chOff x="0" y="0"/>
          <a:chExt cx="0" cy="0"/>
        </a:xfrm>
      </p:grpSpPr>
      <p:sp>
        <p:nvSpPr>
          <p:cNvPr id="143" name="Google Shape;143;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4" name="Google Shape;144;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5" name="Google Shape;145;p4"/>
          <p:cNvGrpSpPr/>
          <p:nvPr/>
        </p:nvGrpSpPr>
        <p:grpSpPr>
          <a:xfrm>
            <a:off x="14658460" y="1834892"/>
            <a:ext cx="2995930" cy="1255035"/>
            <a:chOff x="0" y="-65564"/>
            <a:chExt cx="3994574" cy="1673380"/>
          </a:xfrm>
        </p:grpSpPr>
        <p:sp>
          <p:nvSpPr>
            <p:cNvPr id="146" name="Google Shape;146;p4"/>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7" name="Google Shape;147;p4"/>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sp>
        <p:nvSpPr>
          <p:cNvPr id="148" name="Google Shape;148;p4"/>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149" name="Google Shape;149;p4"/>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50" name="Google Shape;150;p4"/>
          <p:cNvSpPr/>
          <p:nvPr/>
        </p:nvSpPr>
        <p:spPr>
          <a:xfrm>
            <a:off x="8389332" y="3958725"/>
            <a:ext cx="5646582" cy="3652633"/>
          </a:xfrm>
          <a:custGeom>
            <a:rect b="b" l="l" r="r" t="t"/>
            <a:pathLst>
              <a:path extrusionOk="0" h="3652633" w="5646582">
                <a:moveTo>
                  <a:pt x="0" y="0"/>
                </a:moveTo>
                <a:lnTo>
                  <a:pt x="5646582" y="0"/>
                </a:lnTo>
                <a:lnTo>
                  <a:pt x="5646582" y="3652633"/>
                </a:lnTo>
                <a:lnTo>
                  <a:pt x="0" y="3652633"/>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1" name="Google Shape;151;p4"/>
          <p:cNvSpPr/>
          <p:nvPr/>
        </p:nvSpPr>
        <p:spPr>
          <a:xfrm>
            <a:off x="1144827" y="4128501"/>
            <a:ext cx="2493235" cy="2488084"/>
          </a:xfrm>
          <a:custGeom>
            <a:rect b="b" l="l" r="r" t="t"/>
            <a:pathLst>
              <a:path extrusionOk="0" h="2488084" w="2493235">
                <a:moveTo>
                  <a:pt x="0" y="0"/>
                </a:moveTo>
                <a:lnTo>
                  <a:pt x="2493235" y="0"/>
                </a:lnTo>
                <a:lnTo>
                  <a:pt x="2493235" y="2488084"/>
                </a:lnTo>
                <a:lnTo>
                  <a:pt x="0" y="24880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2" name="Google Shape;152;p4"/>
          <p:cNvSpPr txBox="1"/>
          <p:nvPr/>
        </p:nvSpPr>
        <p:spPr>
          <a:xfrm>
            <a:off x="8097364" y="7906633"/>
            <a:ext cx="6230400" cy="1152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745">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745">
                <a:solidFill>
                  <a:srgbClr val="FFFFFF"/>
                </a:solidFill>
                <a:latin typeface="Vollkorn"/>
                <a:ea typeface="Vollkorn"/>
                <a:cs typeface="Vollkorn"/>
                <a:sym typeface="Vollkorn"/>
              </a:rPr>
              <a:t>15 - 18/12/1986</a:t>
            </a:r>
            <a:endParaRPr i="1"/>
          </a:p>
        </p:txBody>
      </p:sp>
      <p:sp>
        <p:nvSpPr>
          <p:cNvPr id="153" name="Google Shape;153;p4"/>
          <p:cNvSpPr txBox="1"/>
          <p:nvPr/>
        </p:nvSpPr>
        <p:spPr>
          <a:xfrm>
            <a:off x="609461" y="3562669"/>
            <a:ext cx="3564000" cy="51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3322">
                <a:solidFill>
                  <a:srgbClr val="FFFFFF"/>
                </a:solidFill>
                <a:latin typeface="Vollkorn"/>
                <a:ea typeface="Vollkorn"/>
                <a:cs typeface="Vollkorn"/>
                <a:sym typeface="Vollkorn"/>
              </a:rPr>
              <a:t>Bầu cử</a:t>
            </a:r>
            <a:endParaRPr i="1"/>
          </a:p>
        </p:txBody>
      </p:sp>
      <p:sp>
        <p:nvSpPr>
          <p:cNvPr id="154" name="Google Shape;154;p4"/>
          <p:cNvSpPr txBox="1"/>
          <p:nvPr/>
        </p:nvSpPr>
        <p:spPr>
          <a:xfrm>
            <a:off x="688119" y="6721749"/>
            <a:ext cx="3564000" cy="986700"/>
          </a:xfrm>
          <a:prstGeom prst="rect">
            <a:avLst/>
          </a:prstGeom>
          <a:noFill/>
          <a:ln>
            <a:noFill/>
          </a:ln>
        </p:spPr>
        <p:txBody>
          <a:bodyPr anchorCtr="0" anchor="t" bIns="0" lIns="0" spcFirstLastPara="1" rIns="0" wrap="square" tIns="0">
            <a:spAutoFit/>
          </a:bodyPr>
          <a:lstStyle/>
          <a:p>
            <a:pPr indent="0" lvl="0" marL="0" marR="0" rtl="0" algn="ctr">
              <a:lnSpc>
                <a:spcPct val="126983"/>
              </a:lnSpc>
              <a:spcBef>
                <a:spcPts val="0"/>
              </a:spcBef>
              <a:spcAft>
                <a:spcPts val="0"/>
              </a:spcAft>
              <a:buNone/>
            </a:pPr>
            <a:r>
              <a:rPr i="1" lang="en-US" sz="2824">
                <a:solidFill>
                  <a:srgbClr val="FFFFFF"/>
                </a:solidFill>
                <a:latin typeface="Vollkorn"/>
                <a:ea typeface="Vollkorn"/>
                <a:cs typeface="Vollkorn"/>
                <a:sym typeface="Vollkorn"/>
              </a:rPr>
              <a:t>Đ/c Nguyễn Văn Linh</a:t>
            </a:r>
            <a:endParaRPr i="1"/>
          </a:p>
          <a:p>
            <a:pPr indent="0" lvl="0" marL="0" marR="0" rtl="0" algn="ctr">
              <a:lnSpc>
                <a:spcPct val="126983"/>
              </a:lnSpc>
              <a:spcBef>
                <a:spcPts val="0"/>
              </a:spcBef>
              <a:spcAft>
                <a:spcPts val="0"/>
              </a:spcAft>
              <a:buNone/>
            </a:pPr>
            <a:r>
              <a:rPr i="1" lang="en-US" sz="2824">
                <a:solidFill>
                  <a:srgbClr val="FFFFFF"/>
                </a:solidFill>
                <a:latin typeface="Vollkorn"/>
                <a:ea typeface="Vollkorn"/>
                <a:cs typeface="Vollkorn"/>
                <a:sym typeface="Vollkorn"/>
              </a:rPr>
              <a:t>Tổng Bí thư</a:t>
            </a:r>
            <a:endParaRPr i="1"/>
          </a:p>
        </p:txBody>
      </p:sp>
      <p:grpSp>
        <p:nvGrpSpPr>
          <p:cNvPr id="155" name="Google Shape;155;p4"/>
          <p:cNvGrpSpPr/>
          <p:nvPr/>
        </p:nvGrpSpPr>
        <p:grpSpPr>
          <a:xfrm>
            <a:off x="4173428" y="3548381"/>
            <a:ext cx="3675826" cy="4332207"/>
            <a:chOff x="0" y="57150"/>
            <a:chExt cx="4901100" cy="5776277"/>
          </a:xfrm>
        </p:grpSpPr>
        <p:sp>
          <p:nvSpPr>
            <p:cNvPr id="156" name="Google Shape;156;p4"/>
            <p:cNvSpPr txBox="1"/>
            <p:nvPr/>
          </p:nvSpPr>
          <p:spPr>
            <a:xfrm>
              <a:off x="376578" y="57150"/>
              <a:ext cx="4294500" cy="616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3002">
                  <a:solidFill>
                    <a:srgbClr val="FFFFFF"/>
                  </a:solidFill>
                  <a:latin typeface="Vollkorn"/>
                  <a:ea typeface="Vollkorn"/>
                  <a:cs typeface="Vollkorn"/>
                  <a:sym typeface="Vollkorn"/>
                </a:rPr>
                <a:t>Mục đích</a:t>
              </a:r>
              <a:endParaRPr i="1"/>
            </a:p>
          </p:txBody>
        </p:sp>
        <p:sp>
          <p:nvSpPr>
            <p:cNvPr id="157" name="Google Shape;157;p4"/>
            <p:cNvSpPr txBox="1"/>
            <p:nvPr/>
          </p:nvSpPr>
          <p:spPr>
            <a:xfrm>
              <a:off x="303282" y="1169305"/>
              <a:ext cx="4294500" cy="1929900"/>
            </a:xfrm>
            <a:prstGeom prst="rect">
              <a:avLst/>
            </a:prstGeom>
            <a:noFill/>
            <a:ln>
              <a:noFill/>
            </a:ln>
          </p:spPr>
          <p:txBody>
            <a:bodyPr anchorCtr="0" anchor="t" bIns="0" lIns="0" spcFirstLastPara="1" rIns="0" wrap="square" tIns="0">
              <a:spAutoFit/>
            </a:bodyPr>
            <a:lstStyle/>
            <a:p>
              <a:pPr indent="0" lvl="0" marL="0" marR="0" rtl="0" algn="ctr">
                <a:lnSpc>
                  <a:spcPct val="124019"/>
                </a:lnSpc>
                <a:spcBef>
                  <a:spcPts val="0"/>
                </a:spcBef>
                <a:spcAft>
                  <a:spcPts val="0"/>
                </a:spcAft>
                <a:buNone/>
              </a:pPr>
              <a:r>
                <a:rPr i="1" lang="en-US" sz="2702">
                  <a:solidFill>
                    <a:srgbClr val="FFFFFF"/>
                  </a:solidFill>
                  <a:latin typeface="Vollkorn"/>
                  <a:ea typeface="Vollkorn"/>
                  <a:cs typeface="Vollkorn"/>
                  <a:sym typeface="Vollkorn"/>
                </a:rPr>
                <a:t>Nhìn thẳng vào sự thật, đánh giá đúng sự thật, nói rõ sự thật</a:t>
              </a:r>
              <a:endParaRPr i="1"/>
            </a:p>
          </p:txBody>
        </p:sp>
        <p:sp>
          <p:nvSpPr>
            <p:cNvPr id="158" name="Google Shape;158;p4"/>
            <p:cNvSpPr txBox="1"/>
            <p:nvPr/>
          </p:nvSpPr>
          <p:spPr>
            <a:xfrm>
              <a:off x="0" y="3091425"/>
              <a:ext cx="4901100" cy="1138800"/>
            </a:xfrm>
            <a:prstGeom prst="rect">
              <a:avLst/>
            </a:prstGeom>
            <a:noFill/>
            <a:ln>
              <a:noFill/>
            </a:ln>
          </p:spPr>
          <p:txBody>
            <a:bodyPr anchorCtr="0" anchor="t" bIns="0" lIns="0" spcFirstLastPara="1" rIns="0" wrap="square" tIns="0">
              <a:spAutoFit/>
            </a:bodyPr>
            <a:lstStyle/>
            <a:p>
              <a:pPr indent="0" lvl="0" marL="0" marR="0" rtl="0" algn="ctr">
                <a:lnSpc>
                  <a:spcPct val="124021"/>
                </a:lnSpc>
                <a:spcBef>
                  <a:spcPts val="0"/>
                </a:spcBef>
                <a:spcAft>
                  <a:spcPts val="0"/>
                </a:spcAft>
                <a:buNone/>
              </a:pPr>
              <a:r>
                <a:rPr i="1" lang="en-US" sz="2477">
                  <a:solidFill>
                    <a:srgbClr val="FFFFFF"/>
                  </a:solidFill>
                  <a:latin typeface="Vollkorn"/>
                  <a:ea typeface="Vollkorn"/>
                  <a:cs typeface="Vollkorn"/>
                  <a:sym typeface="Vollkorn"/>
                </a:rPr>
                <a:t>Chỉ rõ sai lầm, khuyết điểm của Đảng 1975 - 1986</a:t>
              </a:r>
              <a:endParaRPr i="1"/>
            </a:p>
          </p:txBody>
        </p:sp>
        <p:sp>
          <p:nvSpPr>
            <p:cNvPr id="159" name="Google Shape;159;p4"/>
            <p:cNvSpPr txBox="1"/>
            <p:nvPr/>
          </p:nvSpPr>
          <p:spPr>
            <a:xfrm>
              <a:off x="0" y="4694627"/>
              <a:ext cx="4901100" cy="1138800"/>
            </a:xfrm>
            <a:prstGeom prst="rect">
              <a:avLst/>
            </a:prstGeom>
            <a:noFill/>
            <a:ln>
              <a:noFill/>
            </a:ln>
          </p:spPr>
          <p:txBody>
            <a:bodyPr anchorCtr="0" anchor="t" bIns="0" lIns="0" spcFirstLastPara="1" rIns="0" wrap="square" tIns="0">
              <a:spAutoFit/>
            </a:bodyPr>
            <a:lstStyle/>
            <a:p>
              <a:pPr indent="0" lvl="0" marL="0" marR="0" rtl="0" algn="ctr">
                <a:lnSpc>
                  <a:spcPct val="124021"/>
                </a:lnSpc>
                <a:spcBef>
                  <a:spcPts val="0"/>
                </a:spcBef>
                <a:spcAft>
                  <a:spcPts val="0"/>
                </a:spcAft>
                <a:buNone/>
              </a:pPr>
              <a:r>
                <a:rPr i="1" lang="en-US" sz="2477">
                  <a:solidFill>
                    <a:srgbClr val="FFFFFF"/>
                  </a:solidFill>
                  <a:latin typeface="Vollkorn"/>
                  <a:ea typeface="Vollkorn"/>
                  <a:cs typeface="Vollkorn"/>
                  <a:sym typeface="Vollkorn"/>
                </a:rPr>
                <a:t>Đổi mới đưa đất nước</a:t>
              </a:r>
              <a:endParaRPr i="1"/>
            </a:p>
            <a:p>
              <a:pPr indent="0" lvl="0" marL="0" marR="0" rtl="0" algn="ctr">
                <a:lnSpc>
                  <a:spcPct val="124021"/>
                </a:lnSpc>
                <a:spcBef>
                  <a:spcPts val="0"/>
                </a:spcBef>
                <a:spcAft>
                  <a:spcPts val="0"/>
                </a:spcAft>
                <a:buNone/>
              </a:pPr>
              <a:r>
                <a:rPr i="1" lang="en-US" sz="2477">
                  <a:solidFill>
                    <a:srgbClr val="FFFFFF"/>
                  </a:solidFill>
                  <a:latin typeface="Vollkorn"/>
                  <a:ea typeface="Vollkorn"/>
                  <a:cs typeface="Vollkorn"/>
                  <a:sym typeface="Vollkorn"/>
                </a:rPr>
                <a:t> thoát khỏi khủng hoảng</a:t>
              </a:r>
              <a:endParaRPr i="1"/>
            </a:p>
          </p:txBody>
        </p:sp>
      </p:grpSp>
      <p:sp>
        <p:nvSpPr>
          <p:cNvPr id="160" name="Google Shape;160;p4"/>
          <p:cNvSpPr txBox="1"/>
          <p:nvPr/>
        </p:nvSpPr>
        <p:spPr>
          <a:xfrm>
            <a:off x="14327881" y="4231476"/>
            <a:ext cx="3401400" cy="35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2274">
                <a:solidFill>
                  <a:srgbClr val="FFFFFF"/>
                </a:solidFill>
                <a:latin typeface="Vollkorn"/>
                <a:ea typeface="Vollkorn"/>
                <a:cs typeface="Vollkorn"/>
                <a:sym typeface="Vollkorn"/>
              </a:rPr>
              <a:t>Nguyên nhân của sai lầm</a:t>
            </a:r>
            <a:endParaRPr i="1"/>
          </a:p>
        </p:txBody>
      </p:sp>
      <p:sp>
        <p:nvSpPr>
          <p:cNvPr id="161" name="Google Shape;161;p4"/>
          <p:cNvSpPr txBox="1"/>
          <p:nvPr/>
        </p:nvSpPr>
        <p:spPr>
          <a:xfrm>
            <a:off x="14327881" y="5324918"/>
            <a:ext cx="3401400" cy="16206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i="1" lang="en-US" sz="2771">
                <a:solidFill>
                  <a:srgbClr val="FFFFFF"/>
                </a:solidFill>
                <a:latin typeface="Vollkorn"/>
                <a:ea typeface="Vollkorn"/>
                <a:cs typeface="Vollkorn"/>
                <a:sym typeface="Vollkorn"/>
              </a:rPr>
              <a:t>Đều bắt nguồn từ hoạt động tư tưởng, tổ chức và công tác cán bộ của Đảng</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65" name="Shape 165"/>
        <p:cNvGrpSpPr/>
        <p:nvPr/>
      </p:nvGrpSpPr>
      <p:grpSpPr>
        <a:xfrm>
          <a:off x="0" y="0"/>
          <a:ext cx="0" cy="0"/>
          <a:chOff x="0" y="0"/>
          <a:chExt cx="0" cy="0"/>
        </a:xfrm>
      </p:grpSpPr>
      <p:sp>
        <p:nvSpPr>
          <p:cNvPr id="166" name="Google Shape;166;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7" name="Google Shape;167;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68" name="Google Shape;168;p5"/>
          <p:cNvGrpSpPr/>
          <p:nvPr/>
        </p:nvGrpSpPr>
        <p:grpSpPr>
          <a:xfrm>
            <a:off x="14658460" y="1834892"/>
            <a:ext cx="2995930" cy="1255035"/>
            <a:chOff x="0" y="-65564"/>
            <a:chExt cx="3994574" cy="1673380"/>
          </a:xfrm>
        </p:grpSpPr>
        <p:sp>
          <p:nvSpPr>
            <p:cNvPr id="169" name="Google Shape;169;p5"/>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0" name="Google Shape;170;p5"/>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grpSp>
        <p:nvGrpSpPr>
          <p:cNvPr id="171" name="Google Shape;171;p5"/>
          <p:cNvGrpSpPr/>
          <p:nvPr/>
        </p:nvGrpSpPr>
        <p:grpSpPr>
          <a:xfrm>
            <a:off x="11423872" y="3813827"/>
            <a:ext cx="6230475" cy="5084140"/>
            <a:chOff x="0" y="0"/>
            <a:chExt cx="8307300" cy="6778852"/>
          </a:xfrm>
        </p:grpSpPr>
        <p:sp>
          <p:nvSpPr>
            <p:cNvPr id="172" name="Google Shape;172;p5"/>
            <p:cNvSpPr/>
            <p:nvPr/>
          </p:nvSpPr>
          <p:spPr>
            <a:xfrm>
              <a:off x="389290" y="0"/>
              <a:ext cx="7528776" cy="4870177"/>
            </a:xfrm>
            <a:custGeom>
              <a:rect b="b" l="l" r="r" t="t"/>
              <a:pathLst>
                <a:path extrusionOk="0" h="4870177" w="7528776">
                  <a:moveTo>
                    <a:pt x="0" y="0"/>
                  </a:moveTo>
                  <a:lnTo>
                    <a:pt x="7528776" y="0"/>
                  </a:lnTo>
                  <a:lnTo>
                    <a:pt x="7528776" y="4870177"/>
                  </a:lnTo>
                  <a:lnTo>
                    <a:pt x="0" y="4870177"/>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3" name="Google Shape;173;p5"/>
            <p:cNvSpPr txBox="1"/>
            <p:nvPr/>
          </p:nvSpPr>
          <p:spPr>
            <a:xfrm>
              <a:off x="0" y="5241652"/>
              <a:ext cx="8307300" cy="153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745">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745">
                  <a:solidFill>
                    <a:srgbClr val="FFFFFF"/>
                  </a:solidFill>
                  <a:latin typeface="Vollkorn"/>
                  <a:ea typeface="Vollkorn"/>
                  <a:cs typeface="Vollkorn"/>
                  <a:sym typeface="Vollkorn"/>
                </a:rPr>
                <a:t>15 - 18/12/1986</a:t>
              </a:r>
              <a:endParaRPr i="1"/>
            </a:p>
          </p:txBody>
        </p:sp>
      </p:grpSp>
      <p:sp>
        <p:nvSpPr>
          <p:cNvPr id="174" name="Google Shape;174;p5"/>
          <p:cNvSpPr/>
          <p:nvPr/>
        </p:nvSpPr>
        <p:spPr>
          <a:xfrm>
            <a:off x="3951828" y="5115201"/>
            <a:ext cx="3966117" cy="1752303"/>
          </a:xfrm>
          <a:custGeom>
            <a:rect b="b" l="l" r="r" t="t"/>
            <a:pathLst>
              <a:path extrusionOk="0" h="1752303" w="3966117">
                <a:moveTo>
                  <a:pt x="0" y="0"/>
                </a:moveTo>
                <a:lnTo>
                  <a:pt x="3966117" y="0"/>
                </a:lnTo>
                <a:lnTo>
                  <a:pt x="3966117" y="1752302"/>
                </a:lnTo>
                <a:lnTo>
                  <a:pt x="0" y="175230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5" name="Google Shape;175;p5"/>
          <p:cNvSpPr/>
          <p:nvPr/>
        </p:nvSpPr>
        <p:spPr>
          <a:xfrm>
            <a:off x="1028700" y="2872679"/>
            <a:ext cx="3758349" cy="1660507"/>
          </a:xfrm>
          <a:custGeom>
            <a:rect b="b" l="l" r="r" t="t"/>
            <a:pathLst>
              <a:path extrusionOk="0" h="1660507" w="3758349">
                <a:moveTo>
                  <a:pt x="0" y="0"/>
                </a:moveTo>
                <a:lnTo>
                  <a:pt x="3758349" y="0"/>
                </a:lnTo>
                <a:lnTo>
                  <a:pt x="3758349" y="1660507"/>
                </a:lnTo>
                <a:lnTo>
                  <a:pt x="0" y="166050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6" name="Google Shape;176;p5"/>
          <p:cNvSpPr/>
          <p:nvPr/>
        </p:nvSpPr>
        <p:spPr>
          <a:xfrm>
            <a:off x="1028700" y="7597793"/>
            <a:ext cx="3758349" cy="1660507"/>
          </a:xfrm>
          <a:custGeom>
            <a:rect b="b" l="l" r="r" t="t"/>
            <a:pathLst>
              <a:path extrusionOk="0" h="1660507" w="3758349">
                <a:moveTo>
                  <a:pt x="0" y="0"/>
                </a:moveTo>
                <a:lnTo>
                  <a:pt x="3758349" y="0"/>
                </a:lnTo>
                <a:lnTo>
                  <a:pt x="3758349" y="1660507"/>
                </a:lnTo>
                <a:lnTo>
                  <a:pt x="0" y="166050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7" name="Google Shape;177;p5"/>
          <p:cNvSpPr/>
          <p:nvPr/>
        </p:nvSpPr>
        <p:spPr>
          <a:xfrm>
            <a:off x="7322227" y="7266031"/>
            <a:ext cx="3896575" cy="1721578"/>
          </a:xfrm>
          <a:custGeom>
            <a:rect b="b" l="l" r="r" t="t"/>
            <a:pathLst>
              <a:path extrusionOk="0" h="1721578" w="3896575">
                <a:moveTo>
                  <a:pt x="0" y="0"/>
                </a:moveTo>
                <a:lnTo>
                  <a:pt x="3896576" y="0"/>
                </a:lnTo>
                <a:lnTo>
                  <a:pt x="3896576" y="1721578"/>
                </a:lnTo>
                <a:lnTo>
                  <a:pt x="0" y="172157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8" name="Google Shape;178;p5"/>
          <p:cNvSpPr/>
          <p:nvPr/>
        </p:nvSpPr>
        <p:spPr>
          <a:xfrm>
            <a:off x="7648828" y="2819820"/>
            <a:ext cx="3503664" cy="1547983"/>
          </a:xfrm>
          <a:custGeom>
            <a:rect b="b" l="l" r="r" t="t"/>
            <a:pathLst>
              <a:path extrusionOk="0" h="1547983" w="3503664">
                <a:moveTo>
                  <a:pt x="0" y="0"/>
                </a:moveTo>
                <a:lnTo>
                  <a:pt x="3503664" y="0"/>
                </a:lnTo>
                <a:lnTo>
                  <a:pt x="3503664" y="1547983"/>
                </a:lnTo>
                <a:lnTo>
                  <a:pt x="0" y="154798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9" name="Google Shape;179;p5"/>
          <p:cNvSpPr/>
          <p:nvPr/>
        </p:nvSpPr>
        <p:spPr>
          <a:xfrm>
            <a:off x="7917945" y="4454734"/>
            <a:ext cx="1625934" cy="1813922"/>
          </a:xfrm>
          <a:custGeom>
            <a:rect b="b" l="l" r="r" t="t"/>
            <a:pathLst>
              <a:path extrusionOk="0" h="1813922" w="1625934">
                <a:moveTo>
                  <a:pt x="0" y="0"/>
                </a:moveTo>
                <a:lnTo>
                  <a:pt x="1625934" y="0"/>
                </a:lnTo>
                <a:lnTo>
                  <a:pt x="1625934" y="1813922"/>
                </a:lnTo>
                <a:lnTo>
                  <a:pt x="0" y="181392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0" name="Google Shape;180;p5"/>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181" name="Google Shape;181;p5"/>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82" name="Google Shape;182;p5"/>
          <p:cNvSpPr txBox="1"/>
          <p:nvPr/>
        </p:nvSpPr>
        <p:spPr>
          <a:xfrm>
            <a:off x="1211123" y="3103885"/>
            <a:ext cx="3371100" cy="1384500"/>
          </a:xfrm>
          <a:prstGeom prst="rect">
            <a:avLst/>
          </a:prstGeom>
          <a:noFill/>
          <a:ln>
            <a:noFill/>
          </a:ln>
        </p:spPr>
        <p:txBody>
          <a:bodyPr anchorCtr="0" anchor="t" bIns="0" lIns="0" spcFirstLastPara="1" rIns="0" wrap="square" tIns="0">
            <a:spAutoFit/>
          </a:bodyPr>
          <a:lstStyle/>
          <a:p>
            <a:pPr indent="0" lvl="0" marL="0" marR="0" rtl="0" algn="ctr">
              <a:lnSpc>
                <a:spcPct val="111995"/>
              </a:lnSpc>
              <a:spcBef>
                <a:spcPts val="0"/>
              </a:spcBef>
              <a:spcAft>
                <a:spcPts val="0"/>
              </a:spcAft>
              <a:buNone/>
            </a:pPr>
            <a:r>
              <a:rPr i="1" lang="en-US" sz="2776">
                <a:solidFill>
                  <a:srgbClr val="000000"/>
                </a:solidFill>
                <a:latin typeface="Vollkorn"/>
                <a:ea typeface="Vollkorn"/>
                <a:cs typeface="Vollkorn"/>
                <a:sym typeface="Vollkorn"/>
              </a:rPr>
              <a:t>Trong toàn bộ hoạt động, phải quán triệt "lấy dân làm gốc"</a:t>
            </a:r>
            <a:endParaRPr i="1"/>
          </a:p>
        </p:txBody>
      </p:sp>
      <p:sp>
        <p:nvSpPr>
          <p:cNvPr id="183" name="Google Shape;183;p5"/>
          <p:cNvSpPr txBox="1"/>
          <p:nvPr/>
        </p:nvSpPr>
        <p:spPr>
          <a:xfrm rot="-242800">
            <a:off x="3556557" y="5366267"/>
            <a:ext cx="4778313" cy="137112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4454">
                <a:solidFill>
                  <a:srgbClr val="000000"/>
                </a:solidFill>
                <a:latin typeface="Vollkorn"/>
                <a:ea typeface="Vollkorn"/>
                <a:cs typeface="Vollkorn"/>
                <a:sym typeface="Vollkorn"/>
              </a:rPr>
              <a:t>Bài học</a:t>
            </a:r>
            <a:endParaRPr i="1"/>
          </a:p>
          <a:p>
            <a:pPr indent="0" lvl="0" marL="0" marR="0" rtl="0" algn="ctr">
              <a:lnSpc>
                <a:spcPct val="100000"/>
              </a:lnSpc>
              <a:spcBef>
                <a:spcPts val="0"/>
              </a:spcBef>
              <a:spcAft>
                <a:spcPts val="0"/>
              </a:spcAft>
              <a:buNone/>
            </a:pPr>
            <a:r>
              <a:rPr i="1" lang="en-US" sz="4454">
                <a:solidFill>
                  <a:srgbClr val="000000"/>
                </a:solidFill>
                <a:latin typeface="Vollkorn"/>
                <a:ea typeface="Vollkorn"/>
                <a:cs typeface="Vollkorn"/>
                <a:sym typeface="Vollkorn"/>
              </a:rPr>
              <a:t> kinh nghiệm</a:t>
            </a:r>
            <a:endParaRPr i="1"/>
          </a:p>
        </p:txBody>
      </p:sp>
      <p:sp>
        <p:nvSpPr>
          <p:cNvPr id="184" name="Google Shape;184;p5"/>
          <p:cNvSpPr txBox="1"/>
          <p:nvPr/>
        </p:nvSpPr>
        <p:spPr>
          <a:xfrm>
            <a:off x="7715080" y="2891250"/>
            <a:ext cx="3371100" cy="1384500"/>
          </a:xfrm>
          <a:prstGeom prst="rect">
            <a:avLst/>
          </a:prstGeom>
          <a:noFill/>
          <a:ln>
            <a:noFill/>
          </a:ln>
        </p:spPr>
        <p:txBody>
          <a:bodyPr anchorCtr="0" anchor="t" bIns="0" lIns="0" spcFirstLastPara="1" rIns="0" wrap="square" tIns="0">
            <a:spAutoFit/>
          </a:bodyPr>
          <a:lstStyle/>
          <a:p>
            <a:pPr indent="0" lvl="0" marL="0" marR="0" rtl="0" algn="ctr">
              <a:lnSpc>
                <a:spcPct val="111995"/>
              </a:lnSpc>
              <a:spcBef>
                <a:spcPts val="0"/>
              </a:spcBef>
              <a:spcAft>
                <a:spcPts val="0"/>
              </a:spcAft>
              <a:buNone/>
            </a:pPr>
            <a:r>
              <a:rPr i="1" lang="en-US" sz="2776">
                <a:solidFill>
                  <a:srgbClr val="000000"/>
                </a:solidFill>
                <a:latin typeface="Vollkorn"/>
                <a:ea typeface="Vollkorn"/>
                <a:cs typeface="Vollkorn"/>
                <a:sym typeface="Vollkorn"/>
              </a:rPr>
              <a:t>Luôn xuất phát từ </a:t>
            </a:r>
            <a:endParaRPr i="1"/>
          </a:p>
          <a:p>
            <a:pPr indent="0" lvl="0" marL="0" marR="0" rtl="0" algn="ctr">
              <a:lnSpc>
                <a:spcPct val="111995"/>
              </a:lnSpc>
              <a:spcBef>
                <a:spcPts val="0"/>
              </a:spcBef>
              <a:spcAft>
                <a:spcPts val="0"/>
              </a:spcAft>
              <a:buNone/>
            </a:pPr>
            <a:r>
              <a:rPr i="1" lang="en-US" sz="2776">
                <a:solidFill>
                  <a:srgbClr val="000000"/>
                </a:solidFill>
                <a:latin typeface="Vollkorn"/>
                <a:ea typeface="Vollkorn"/>
                <a:cs typeface="Vollkorn"/>
                <a:sym typeface="Vollkorn"/>
              </a:rPr>
              <a:t>thực tế, tôn trọng </a:t>
            </a:r>
            <a:endParaRPr i="1"/>
          </a:p>
          <a:p>
            <a:pPr indent="0" lvl="0" marL="0" marR="0" rtl="0" algn="ctr">
              <a:lnSpc>
                <a:spcPct val="111995"/>
              </a:lnSpc>
              <a:spcBef>
                <a:spcPts val="0"/>
              </a:spcBef>
              <a:spcAft>
                <a:spcPts val="0"/>
              </a:spcAft>
              <a:buNone/>
            </a:pPr>
            <a:r>
              <a:rPr i="1" lang="en-US" sz="2776">
                <a:solidFill>
                  <a:srgbClr val="000000"/>
                </a:solidFill>
                <a:latin typeface="Vollkorn"/>
                <a:ea typeface="Vollkorn"/>
                <a:cs typeface="Vollkorn"/>
                <a:sym typeface="Vollkorn"/>
              </a:rPr>
              <a:t>quy luật khách quan</a:t>
            </a:r>
            <a:endParaRPr i="1"/>
          </a:p>
        </p:txBody>
      </p:sp>
      <p:sp>
        <p:nvSpPr>
          <p:cNvPr id="185" name="Google Shape;185;p5"/>
          <p:cNvSpPr txBox="1"/>
          <p:nvPr/>
        </p:nvSpPr>
        <p:spPr>
          <a:xfrm>
            <a:off x="1222294" y="7820195"/>
            <a:ext cx="3371100" cy="1331400"/>
          </a:xfrm>
          <a:prstGeom prst="rect">
            <a:avLst/>
          </a:prstGeom>
          <a:noFill/>
          <a:ln>
            <a:noFill/>
          </a:ln>
        </p:spPr>
        <p:txBody>
          <a:bodyPr anchorCtr="0" anchor="t" bIns="0" lIns="0" spcFirstLastPara="1" rIns="0" wrap="square" tIns="0">
            <a:spAutoFit/>
          </a:bodyPr>
          <a:lstStyle/>
          <a:p>
            <a:pPr indent="0" lvl="0" marL="0" marR="0" rtl="0" algn="ctr">
              <a:lnSpc>
                <a:spcPct val="112026"/>
              </a:lnSpc>
              <a:spcBef>
                <a:spcPts val="0"/>
              </a:spcBef>
              <a:spcAft>
                <a:spcPts val="0"/>
              </a:spcAft>
              <a:buNone/>
            </a:pPr>
            <a:r>
              <a:rPr i="1" lang="en-US" sz="2669">
                <a:solidFill>
                  <a:srgbClr val="000000"/>
                </a:solidFill>
                <a:latin typeface="Vollkorn"/>
                <a:ea typeface="Vollkorn"/>
                <a:cs typeface="Vollkorn"/>
                <a:sym typeface="Vollkorn"/>
              </a:rPr>
              <a:t>Kết hợp sức mạnh dân tộc với sức mạnh thời đại trong điều kiện mới</a:t>
            </a:r>
            <a:endParaRPr i="1"/>
          </a:p>
        </p:txBody>
      </p:sp>
      <p:sp>
        <p:nvSpPr>
          <p:cNvPr id="186" name="Google Shape;186;p5"/>
          <p:cNvSpPr txBox="1"/>
          <p:nvPr/>
        </p:nvSpPr>
        <p:spPr>
          <a:xfrm>
            <a:off x="7648828" y="7552638"/>
            <a:ext cx="3371100" cy="1384500"/>
          </a:xfrm>
          <a:prstGeom prst="rect">
            <a:avLst/>
          </a:prstGeom>
          <a:noFill/>
          <a:ln>
            <a:noFill/>
          </a:ln>
        </p:spPr>
        <p:txBody>
          <a:bodyPr anchorCtr="0" anchor="t" bIns="0" lIns="0" spcFirstLastPara="1" rIns="0" wrap="square" tIns="0">
            <a:spAutoFit/>
          </a:bodyPr>
          <a:lstStyle/>
          <a:p>
            <a:pPr indent="0" lvl="0" marL="0" marR="0" rtl="0" algn="ctr">
              <a:lnSpc>
                <a:spcPct val="111995"/>
              </a:lnSpc>
              <a:spcBef>
                <a:spcPts val="0"/>
              </a:spcBef>
              <a:spcAft>
                <a:spcPts val="0"/>
              </a:spcAft>
              <a:buNone/>
            </a:pPr>
            <a:r>
              <a:rPr i="1" lang="en-US" sz="2776">
                <a:solidFill>
                  <a:srgbClr val="000000"/>
                </a:solidFill>
                <a:latin typeface="Vollkorn"/>
                <a:ea typeface="Vollkorn"/>
                <a:cs typeface="Vollkorn"/>
                <a:sym typeface="Vollkorn"/>
              </a:rPr>
              <a:t>Chăm lo xây dựng Đảng ngang tầm với nhiệm vụ lãnh đạo</a:t>
            </a:r>
            <a:endParaRPr i="1"/>
          </a:p>
        </p:txBody>
      </p:sp>
      <p:sp>
        <p:nvSpPr>
          <p:cNvPr id="187" name="Google Shape;187;p5"/>
          <p:cNvSpPr/>
          <p:nvPr/>
        </p:nvSpPr>
        <p:spPr>
          <a:xfrm flipH="1" rot="10800000">
            <a:off x="7917945" y="5783871"/>
            <a:ext cx="1625934" cy="1813922"/>
          </a:xfrm>
          <a:custGeom>
            <a:rect b="b" l="l" r="r" t="t"/>
            <a:pathLst>
              <a:path extrusionOk="0" h="1813922" w="1625934">
                <a:moveTo>
                  <a:pt x="0" y="1813922"/>
                </a:moveTo>
                <a:lnTo>
                  <a:pt x="1625934" y="1813922"/>
                </a:lnTo>
                <a:lnTo>
                  <a:pt x="1625934" y="0"/>
                </a:lnTo>
                <a:lnTo>
                  <a:pt x="0" y="0"/>
                </a:lnTo>
                <a:lnTo>
                  <a:pt x="0" y="1813922"/>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8" name="Google Shape;188;p5"/>
          <p:cNvSpPr/>
          <p:nvPr/>
        </p:nvSpPr>
        <p:spPr>
          <a:xfrm flipH="1">
            <a:off x="2325894" y="4508250"/>
            <a:ext cx="1625934" cy="1813922"/>
          </a:xfrm>
          <a:custGeom>
            <a:rect b="b" l="l" r="r" t="t"/>
            <a:pathLst>
              <a:path extrusionOk="0" h="1813922" w="1625934">
                <a:moveTo>
                  <a:pt x="1625934" y="0"/>
                </a:moveTo>
                <a:lnTo>
                  <a:pt x="0" y="0"/>
                </a:lnTo>
                <a:lnTo>
                  <a:pt x="0" y="1813922"/>
                </a:lnTo>
                <a:lnTo>
                  <a:pt x="1625934" y="1813922"/>
                </a:lnTo>
                <a:lnTo>
                  <a:pt x="1625934"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9" name="Google Shape;189;p5"/>
          <p:cNvSpPr/>
          <p:nvPr/>
        </p:nvSpPr>
        <p:spPr>
          <a:xfrm rot="10800000">
            <a:off x="2325894" y="5837387"/>
            <a:ext cx="1625934" cy="1813922"/>
          </a:xfrm>
          <a:custGeom>
            <a:rect b="b" l="l" r="r" t="t"/>
            <a:pathLst>
              <a:path extrusionOk="0" h="1813922" w="1625934">
                <a:moveTo>
                  <a:pt x="1625934" y="1813922"/>
                </a:moveTo>
                <a:lnTo>
                  <a:pt x="0" y="1813922"/>
                </a:lnTo>
                <a:lnTo>
                  <a:pt x="0" y="0"/>
                </a:lnTo>
                <a:lnTo>
                  <a:pt x="1625934" y="0"/>
                </a:lnTo>
                <a:lnTo>
                  <a:pt x="1625934" y="1813922"/>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93" name="Shape 193"/>
        <p:cNvGrpSpPr/>
        <p:nvPr/>
      </p:nvGrpSpPr>
      <p:grpSpPr>
        <a:xfrm>
          <a:off x="0" y="0"/>
          <a:ext cx="0" cy="0"/>
          <a:chOff x="0" y="0"/>
          <a:chExt cx="0" cy="0"/>
        </a:xfrm>
      </p:grpSpPr>
      <p:sp>
        <p:nvSpPr>
          <p:cNvPr id="194" name="Google Shape;194;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6" name="Google Shape;196;p6"/>
          <p:cNvGrpSpPr/>
          <p:nvPr/>
        </p:nvGrpSpPr>
        <p:grpSpPr>
          <a:xfrm>
            <a:off x="14658460" y="1834892"/>
            <a:ext cx="2995930" cy="1255035"/>
            <a:chOff x="0" y="-65564"/>
            <a:chExt cx="3994574" cy="1673380"/>
          </a:xfrm>
        </p:grpSpPr>
        <p:sp>
          <p:nvSpPr>
            <p:cNvPr id="197" name="Google Shape;197;p6"/>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8" name="Google Shape;198;p6"/>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grpSp>
        <p:nvGrpSpPr>
          <p:cNvPr id="199" name="Google Shape;199;p6"/>
          <p:cNvGrpSpPr/>
          <p:nvPr/>
        </p:nvGrpSpPr>
        <p:grpSpPr>
          <a:xfrm>
            <a:off x="12585970" y="4108782"/>
            <a:ext cx="5257575" cy="4290887"/>
            <a:chOff x="0" y="0"/>
            <a:chExt cx="7010100" cy="5721182"/>
          </a:xfrm>
        </p:grpSpPr>
        <p:sp>
          <p:nvSpPr>
            <p:cNvPr id="200" name="Google Shape;200;p6"/>
            <p:cNvSpPr/>
            <p:nvPr/>
          </p:nvSpPr>
          <p:spPr>
            <a:xfrm>
              <a:off x="328497" y="0"/>
              <a:ext cx="6353052" cy="4109631"/>
            </a:xfrm>
            <a:custGeom>
              <a:rect b="b" l="l" r="r" t="t"/>
              <a:pathLst>
                <a:path extrusionOk="0" h="4109631" w="6353052">
                  <a:moveTo>
                    <a:pt x="0" y="0"/>
                  </a:moveTo>
                  <a:lnTo>
                    <a:pt x="6353052" y="0"/>
                  </a:lnTo>
                  <a:lnTo>
                    <a:pt x="6353052" y="4109631"/>
                  </a:lnTo>
                  <a:lnTo>
                    <a:pt x="0" y="4109631"/>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1" name="Google Shape;201;p6"/>
            <p:cNvSpPr txBox="1"/>
            <p:nvPr/>
          </p:nvSpPr>
          <p:spPr>
            <a:xfrm>
              <a:off x="0" y="4423982"/>
              <a:ext cx="7010100" cy="129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15 - 18/12/1986</a:t>
              </a:r>
              <a:endParaRPr i="1"/>
            </a:p>
          </p:txBody>
        </p:sp>
      </p:grpSp>
      <p:sp>
        <p:nvSpPr>
          <p:cNvPr id="202" name="Google Shape;202;p6"/>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203" name="Google Shape;203;p6"/>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04" name="Google Shape;204;p6"/>
          <p:cNvSpPr/>
          <p:nvPr/>
        </p:nvSpPr>
        <p:spPr>
          <a:xfrm>
            <a:off x="848255" y="5927243"/>
            <a:ext cx="2772947" cy="2769481"/>
          </a:xfrm>
          <a:custGeom>
            <a:rect b="b" l="l" r="r" t="t"/>
            <a:pathLst>
              <a:path extrusionOk="0" h="2769481" w="2772947">
                <a:moveTo>
                  <a:pt x="0" y="0"/>
                </a:moveTo>
                <a:lnTo>
                  <a:pt x="2772946" y="0"/>
                </a:lnTo>
                <a:lnTo>
                  <a:pt x="2772946" y="2769480"/>
                </a:lnTo>
                <a:lnTo>
                  <a:pt x="0" y="276948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5" name="Google Shape;205;p6"/>
          <p:cNvPicPr preferRelativeResize="0"/>
          <p:nvPr/>
        </p:nvPicPr>
        <p:blipFill rotWithShape="1">
          <a:blip r:embed="rId7">
            <a:alphaModFix/>
          </a:blip>
          <a:srcRect b="0" l="0" r="0" t="0"/>
          <a:stretch/>
        </p:blipFill>
        <p:spPr>
          <a:xfrm>
            <a:off x="1525986" y="6535578"/>
            <a:ext cx="1451878" cy="1552811"/>
          </a:xfrm>
          <a:prstGeom prst="rect">
            <a:avLst/>
          </a:prstGeom>
          <a:noFill/>
          <a:ln>
            <a:noFill/>
          </a:ln>
        </p:spPr>
      </p:pic>
      <p:sp>
        <p:nvSpPr>
          <p:cNvPr id="206" name="Google Shape;206;p6"/>
          <p:cNvSpPr/>
          <p:nvPr/>
        </p:nvSpPr>
        <p:spPr>
          <a:xfrm rot="5400000">
            <a:off x="4339849" y="6438226"/>
            <a:ext cx="1313569" cy="1508274"/>
          </a:xfrm>
          <a:custGeom>
            <a:rect b="b" l="l" r="r" t="t"/>
            <a:pathLst>
              <a:path extrusionOk="0" h="1508274" w="1313569">
                <a:moveTo>
                  <a:pt x="0" y="0"/>
                </a:moveTo>
                <a:lnTo>
                  <a:pt x="1313569" y="0"/>
                </a:lnTo>
                <a:lnTo>
                  <a:pt x="1313569" y="1508273"/>
                </a:lnTo>
                <a:lnTo>
                  <a:pt x="0" y="150827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6"/>
          <p:cNvSpPr/>
          <p:nvPr/>
        </p:nvSpPr>
        <p:spPr>
          <a:xfrm>
            <a:off x="6810330" y="6275350"/>
            <a:ext cx="1672510" cy="1976378"/>
          </a:xfrm>
          <a:custGeom>
            <a:rect b="b" l="l" r="r" t="t"/>
            <a:pathLst>
              <a:path extrusionOk="0" h="1976378" w="1672510">
                <a:moveTo>
                  <a:pt x="0" y="0"/>
                </a:moveTo>
                <a:lnTo>
                  <a:pt x="1672510" y="0"/>
                </a:lnTo>
                <a:lnTo>
                  <a:pt x="1672510" y="1976378"/>
                </a:lnTo>
                <a:lnTo>
                  <a:pt x="0" y="197637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6"/>
          <p:cNvSpPr/>
          <p:nvPr/>
        </p:nvSpPr>
        <p:spPr>
          <a:xfrm>
            <a:off x="10053911" y="6183954"/>
            <a:ext cx="2016817" cy="2016817"/>
          </a:xfrm>
          <a:custGeom>
            <a:rect b="b" l="l" r="r" t="t"/>
            <a:pathLst>
              <a:path extrusionOk="0" h="2016817" w="2016817">
                <a:moveTo>
                  <a:pt x="0" y="0"/>
                </a:moveTo>
                <a:lnTo>
                  <a:pt x="2016817" y="0"/>
                </a:lnTo>
                <a:lnTo>
                  <a:pt x="2016817" y="2016817"/>
                </a:lnTo>
                <a:lnTo>
                  <a:pt x="0" y="201681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6"/>
          <p:cNvSpPr/>
          <p:nvPr/>
        </p:nvSpPr>
        <p:spPr>
          <a:xfrm>
            <a:off x="8677035" y="6565701"/>
            <a:ext cx="1182682" cy="1253323"/>
          </a:xfrm>
          <a:custGeom>
            <a:rect b="b" l="l" r="r" t="t"/>
            <a:pathLst>
              <a:path extrusionOk="0" h="1253323" w="1182682">
                <a:moveTo>
                  <a:pt x="0" y="0"/>
                </a:moveTo>
                <a:lnTo>
                  <a:pt x="1182682" y="0"/>
                </a:lnTo>
                <a:lnTo>
                  <a:pt x="1182682" y="1253323"/>
                </a:lnTo>
                <a:lnTo>
                  <a:pt x="0" y="1253323"/>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6"/>
          <p:cNvSpPr/>
          <p:nvPr/>
        </p:nvSpPr>
        <p:spPr>
          <a:xfrm>
            <a:off x="575733" y="4001103"/>
            <a:ext cx="1158873" cy="1158873"/>
          </a:xfrm>
          <a:custGeom>
            <a:rect b="b" l="l" r="r" t="t"/>
            <a:pathLst>
              <a:path extrusionOk="0" h="1158873" w="1158873">
                <a:moveTo>
                  <a:pt x="0" y="0"/>
                </a:moveTo>
                <a:lnTo>
                  <a:pt x="1158873" y="0"/>
                </a:lnTo>
                <a:lnTo>
                  <a:pt x="1158873" y="1158873"/>
                </a:lnTo>
                <a:lnTo>
                  <a:pt x="0" y="1158873"/>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6"/>
          <p:cNvSpPr/>
          <p:nvPr/>
        </p:nvSpPr>
        <p:spPr>
          <a:xfrm rot="5400000">
            <a:off x="4339849" y="3826402"/>
            <a:ext cx="1313569" cy="1508274"/>
          </a:xfrm>
          <a:custGeom>
            <a:rect b="b" l="l" r="r" t="t"/>
            <a:pathLst>
              <a:path extrusionOk="0" h="1508274" w="1313569">
                <a:moveTo>
                  <a:pt x="0" y="0"/>
                </a:moveTo>
                <a:lnTo>
                  <a:pt x="1313569" y="0"/>
                </a:lnTo>
                <a:lnTo>
                  <a:pt x="1313569" y="1508274"/>
                </a:lnTo>
                <a:lnTo>
                  <a:pt x="0" y="150827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6"/>
          <p:cNvSpPr txBox="1"/>
          <p:nvPr/>
        </p:nvSpPr>
        <p:spPr>
          <a:xfrm>
            <a:off x="7116405" y="8401656"/>
            <a:ext cx="4535100" cy="37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62">
                <a:solidFill>
                  <a:srgbClr val="FFFFFF"/>
                </a:solidFill>
                <a:latin typeface="Vollkorn"/>
                <a:ea typeface="Vollkorn"/>
                <a:cs typeface="Vollkorn"/>
                <a:sym typeface="Vollkorn"/>
              </a:rPr>
              <a:t>Kết hợp kế hoạch với thị trường</a:t>
            </a:r>
            <a:endParaRPr i="1"/>
          </a:p>
        </p:txBody>
      </p:sp>
      <p:sp>
        <p:nvSpPr>
          <p:cNvPr id="213" name="Google Shape;213;p6"/>
          <p:cNvSpPr txBox="1"/>
          <p:nvPr/>
        </p:nvSpPr>
        <p:spPr>
          <a:xfrm>
            <a:off x="1750698" y="4194733"/>
            <a:ext cx="2177400" cy="8358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262">
                <a:solidFill>
                  <a:srgbClr val="FFFFFF"/>
                </a:solidFill>
                <a:latin typeface="Vollkorn"/>
                <a:ea typeface="Vollkorn"/>
                <a:cs typeface="Vollkorn"/>
                <a:sym typeface="Vollkorn"/>
              </a:rPr>
              <a:t>Kinh tế quốc doanh</a:t>
            </a:r>
            <a:endParaRPr i="1"/>
          </a:p>
          <a:p>
            <a:pPr indent="0" lvl="0" marL="0" marR="0" rtl="0" algn="ctr">
              <a:lnSpc>
                <a:spcPct val="140008"/>
              </a:lnSpc>
              <a:spcBef>
                <a:spcPts val="0"/>
              </a:spcBef>
              <a:spcAft>
                <a:spcPts val="0"/>
              </a:spcAft>
              <a:buNone/>
            </a:pPr>
            <a:r>
              <a:rPr i="1" lang="en-US" sz="2262">
                <a:solidFill>
                  <a:srgbClr val="FFFFFF"/>
                </a:solidFill>
                <a:latin typeface="Vollkorn"/>
                <a:ea typeface="Vollkorn"/>
                <a:cs typeface="Vollkorn"/>
                <a:sym typeface="Vollkorn"/>
              </a:rPr>
              <a:t>Kinh tế tập thể</a:t>
            </a:r>
            <a:endParaRPr i="1"/>
          </a:p>
        </p:txBody>
      </p:sp>
      <p:sp>
        <p:nvSpPr>
          <p:cNvPr id="214" name="Google Shape;214;p6"/>
          <p:cNvSpPr txBox="1"/>
          <p:nvPr/>
        </p:nvSpPr>
        <p:spPr>
          <a:xfrm>
            <a:off x="6274339" y="3581475"/>
            <a:ext cx="3624300" cy="2083500"/>
          </a:xfrm>
          <a:prstGeom prst="rect">
            <a:avLst/>
          </a:prstGeom>
          <a:noFill/>
          <a:ln>
            <a:noFill/>
          </a:ln>
        </p:spPr>
        <p:txBody>
          <a:bodyPr anchorCtr="0" anchor="t" bIns="0" lIns="0" spcFirstLastPara="1" rIns="0" wrap="square" tIns="0">
            <a:spAutoFit/>
          </a:bodyPr>
          <a:lstStyle/>
          <a:p>
            <a:pPr indent="0" lvl="0" marL="0" marR="0" rtl="0" algn="ctr">
              <a:lnSpc>
                <a:spcPct val="133017"/>
              </a:lnSpc>
              <a:spcBef>
                <a:spcPts val="0"/>
              </a:spcBef>
              <a:spcAft>
                <a:spcPts val="0"/>
              </a:spcAft>
              <a:buNone/>
            </a:pPr>
            <a:r>
              <a:rPr i="1" lang="en-US" sz="3698">
                <a:solidFill>
                  <a:srgbClr val="FFFFFF"/>
                </a:solidFill>
                <a:latin typeface="Vollkorn"/>
                <a:ea typeface="Vollkorn"/>
                <a:cs typeface="Vollkorn"/>
                <a:sym typeface="Vollkorn"/>
              </a:rPr>
              <a:t>Thực hiện </a:t>
            </a:r>
            <a:endParaRPr i="1"/>
          </a:p>
          <a:p>
            <a:pPr indent="0" lvl="0" marL="0" marR="0" rtl="0" algn="ctr">
              <a:lnSpc>
                <a:spcPct val="133017"/>
              </a:lnSpc>
              <a:spcBef>
                <a:spcPts val="0"/>
              </a:spcBef>
              <a:spcAft>
                <a:spcPts val="0"/>
              </a:spcAft>
              <a:buNone/>
            </a:pPr>
            <a:r>
              <a:rPr i="1" lang="en-US" sz="3698">
                <a:solidFill>
                  <a:srgbClr val="FFFFFF"/>
                </a:solidFill>
                <a:latin typeface="Vollkorn"/>
                <a:ea typeface="Vollkorn"/>
                <a:cs typeface="Vollkorn"/>
                <a:sym typeface="Vollkorn"/>
              </a:rPr>
              <a:t>nhất quán nhiều thành phần kinh tế </a:t>
            </a:r>
            <a:endParaRPr i="1"/>
          </a:p>
        </p:txBody>
      </p:sp>
      <p:sp>
        <p:nvSpPr>
          <p:cNvPr id="215" name="Google Shape;215;p6"/>
          <p:cNvSpPr txBox="1"/>
          <p:nvPr/>
        </p:nvSpPr>
        <p:spPr>
          <a:xfrm>
            <a:off x="15018384" y="3261377"/>
            <a:ext cx="22761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Đối mới kinh tế   </a:t>
            </a:r>
            <a:endParaRPr i="1"/>
          </a:p>
        </p:txBody>
      </p:sp>
      <p:sp>
        <p:nvSpPr>
          <p:cNvPr id="216" name="Google Shape;216;p6"/>
          <p:cNvSpPr txBox="1"/>
          <p:nvPr/>
        </p:nvSpPr>
        <p:spPr>
          <a:xfrm>
            <a:off x="1287583" y="6706835"/>
            <a:ext cx="1894200" cy="151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462">
                <a:solidFill>
                  <a:srgbClr val="FFFFFF"/>
                </a:solidFill>
                <a:latin typeface="Vollkorn"/>
                <a:ea typeface="Vollkorn"/>
                <a:cs typeface="Vollkorn"/>
                <a:sym typeface="Vollkorn"/>
              </a:rPr>
              <a:t>Cơ chế tập trung, quan liêu, hành chính, bao cấp</a:t>
            </a:r>
            <a:endParaRPr i="1" sz="2462">
              <a:solidFill>
                <a:srgbClr val="FFFFFF"/>
              </a:solidFill>
              <a:latin typeface="Vollkorn"/>
              <a:ea typeface="Vollkorn"/>
              <a:cs typeface="Vollkorn"/>
              <a:sym typeface="Vollkorn"/>
            </a:endParaRPr>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20" name="Shape 220"/>
        <p:cNvGrpSpPr/>
        <p:nvPr/>
      </p:nvGrpSpPr>
      <p:grpSpPr>
        <a:xfrm>
          <a:off x="0" y="0"/>
          <a:ext cx="0" cy="0"/>
          <a:chOff x="0" y="0"/>
          <a:chExt cx="0" cy="0"/>
        </a:xfrm>
      </p:grpSpPr>
      <p:sp>
        <p:nvSpPr>
          <p:cNvPr id="221" name="Google Shape;221;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2" name="Google Shape;222;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3" name="Google Shape;223;p7"/>
          <p:cNvGrpSpPr/>
          <p:nvPr/>
        </p:nvGrpSpPr>
        <p:grpSpPr>
          <a:xfrm>
            <a:off x="14658460" y="1834892"/>
            <a:ext cx="2995930" cy="1255035"/>
            <a:chOff x="0" y="-65564"/>
            <a:chExt cx="3994574" cy="1673380"/>
          </a:xfrm>
        </p:grpSpPr>
        <p:sp>
          <p:nvSpPr>
            <p:cNvPr id="224" name="Google Shape;224;p7"/>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5" name="Google Shape;225;p7"/>
            <p:cNvSpPr txBox="1"/>
            <p:nvPr/>
          </p:nvSpPr>
          <p:spPr>
            <a:xfrm>
              <a:off x="173690" y="-65564"/>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grpSp>
        <p:nvGrpSpPr>
          <p:cNvPr id="226" name="Google Shape;226;p7"/>
          <p:cNvGrpSpPr/>
          <p:nvPr/>
        </p:nvGrpSpPr>
        <p:grpSpPr>
          <a:xfrm>
            <a:off x="12585970" y="4108782"/>
            <a:ext cx="5257575" cy="4290887"/>
            <a:chOff x="0" y="0"/>
            <a:chExt cx="7010100" cy="5721182"/>
          </a:xfrm>
        </p:grpSpPr>
        <p:sp>
          <p:nvSpPr>
            <p:cNvPr id="227" name="Google Shape;227;p7"/>
            <p:cNvSpPr/>
            <p:nvPr/>
          </p:nvSpPr>
          <p:spPr>
            <a:xfrm>
              <a:off x="328497" y="0"/>
              <a:ext cx="6353052" cy="4109631"/>
            </a:xfrm>
            <a:custGeom>
              <a:rect b="b" l="l" r="r" t="t"/>
              <a:pathLst>
                <a:path extrusionOk="0" h="4109631" w="6353052">
                  <a:moveTo>
                    <a:pt x="0" y="0"/>
                  </a:moveTo>
                  <a:lnTo>
                    <a:pt x="6353052" y="0"/>
                  </a:lnTo>
                  <a:lnTo>
                    <a:pt x="6353052" y="4109631"/>
                  </a:lnTo>
                  <a:lnTo>
                    <a:pt x="0" y="4109631"/>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8" name="Google Shape;228;p7"/>
            <p:cNvSpPr txBox="1"/>
            <p:nvPr/>
          </p:nvSpPr>
          <p:spPr>
            <a:xfrm>
              <a:off x="0" y="4423982"/>
              <a:ext cx="7010100" cy="129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15 - 18/12/1986</a:t>
              </a:r>
              <a:endParaRPr i="1"/>
            </a:p>
          </p:txBody>
        </p:sp>
      </p:grpSp>
      <p:sp>
        <p:nvSpPr>
          <p:cNvPr id="229" name="Google Shape;229;p7"/>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230" name="Google Shape;230;p7"/>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31" name="Google Shape;231;p7"/>
          <p:cNvSpPr txBox="1"/>
          <p:nvPr/>
        </p:nvSpPr>
        <p:spPr>
          <a:xfrm>
            <a:off x="15018384" y="3261377"/>
            <a:ext cx="22761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Đối mới kinh tế   </a:t>
            </a:r>
            <a:endParaRPr i="1"/>
          </a:p>
        </p:txBody>
      </p:sp>
      <p:sp>
        <p:nvSpPr>
          <p:cNvPr id="232" name="Google Shape;232;p7"/>
          <p:cNvSpPr txBox="1"/>
          <p:nvPr/>
        </p:nvSpPr>
        <p:spPr>
          <a:xfrm>
            <a:off x="6683331" y="7218088"/>
            <a:ext cx="2487900" cy="151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1" lang="en-US" sz="3281">
                <a:solidFill>
                  <a:srgbClr val="FFFFFF"/>
                </a:solidFill>
                <a:latin typeface="Vollkorn"/>
                <a:ea typeface="Vollkorn"/>
                <a:cs typeface="Vollkorn"/>
                <a:sym typeface="Vollkorn"/>
              </a:rPr>
              <a:t>Nhiệm vụ,</a:t>
            </a:r>
            <a:endParaRPr i="1"/>
          </a:p>
          <a:p>
            <a:pPr indent="0" lvl="0" marL="0" marR="0" rtl="0" algn="ctr">
              <a:lnSpc>
                <a:spcPct val="100000"/>
              </a:lnSpc>
              <a:spcBef>
                <a:spcPts val="0"/>
              </a:spcBef>
              <a:spcAft>
                <a:spcPts val="0"/>
              </a:spcAft>
              <a:buNone/>
            </a:pPr>
            <a:r>
              <a:rPr b="1" i="1" lang="en-US" sz="3281">
                <a:solidFill>
                  <a:srgbClr val="FFFFFF"/>
                </a:solidFill>
                <a:latin typeface="Vollkorn"/>
                <a:ea typeface="Vollkorn"/>
                <a:cs typeface="Vollkorn"/>
                <a:sym typeface="Vollkorn"/>
              </a:rPr>
              <a:t>mục tiêu</a:t>
            </a:r>
            <a:endParaRPr i="1"/>
          </a:p>
          <a:p>
            <a:pPr indent="0" lvl="0" marL="0" marR="0" rtl="0" algn="ctr">
              <a:lnSpc>
                <a:spcPct val="100000"/>
              </a:lnSpc>
              <a:spcBef>
                <a:spcPts val="0"/>
              </a:spcBef>
              <a:spcAft>
                <a:spcPts val="0"/>
              </a:spcAft>
              <a:buNone/>
            </a:pPr>
            <a:r>
              <a:rPr b="1" i="1" lang="en-US" sz="3281">
                <a:solidFill>
                  <a:srgbClr val="FFFFFF"/>
                </a:solidFill>
                <a:latin typeface="Vollkorn"/>
                <a:ea typeface="Vollkorn"/>
                <a:cs typeface="Vollkorn"/>
                <a:sym typeface="Vollkorn"/>
              </a:rPr>
              <a:t> tổng quát</a:t>
            </a:r>
            <a:endParaRPr i="1"/>
          </a:p>
        </p:txBody>
      </p:sp>
      <p:sp>
        <p:nvSpPr>
          <p:cNvPr id="233" name="Google Shape;233;p7"/>
          <p:cNvSpPr/>
          <p:nvPr/>
        </p:nvSpPr>
        <p:spPr>
          <a:xfrm>
            <a:off x="3186300" y="3318527"/>
            <a:ext cx="2146592" cy="214659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4" name="Google Shape;234;p7"/>
          <p:cNvSpPr/>
          <p:nvPr/>
        </p:nvSpPr>
        <p:spPr>
          <a:xfrm flipH="1" rot="1603722">
            <a:off x="5349021" y="4900373"/>
            <a:ext cx="1104701" cy="334172"/>
          </a:xfrm>
          <a:custGeom>
            <a:rect b="b" l="l" r="r" t="t"/>
            <a:pathLst>
              <a:path extrusionOk="0" h="334172" w="1104701">
                <a:moveTo>
                  <a:pt x="1104701" y="0"/>
                </a:moveTo>
                <a:lnTo>
                  <a:pt x="0" y="0"/>
                </a:lnTo>
                <a:lnTo>
                  <a:pt x="0" y="334172"/>
                </a:lnTo>
                <a:lnTo>
                  <a:pt x="1104701" y="334172"/>
                </a:lnTo>
                <a:lnTo>
                  <a:pt x="1104701"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5" name="Google Shape;235;p7"/>
          <p:cNvSpPr/>
          <p:nvPr/>
        </p:nvSpPr>
        <p:spPr>
          <a:xfrm>
            <a:off x="3186300" y="6455004"/>
            <a:ext cx="2146592" cy="214659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6" name="Google Shape;236;p7"/>
          <p:cNvSpPr/>
          <p:nvPr/>
        </p:nvSpPr>
        <p:spPr>
          <a:xfrm>
            <a:off x="10422520" y="6455004"/>
            <a:ext cx="2146592" cy="214659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7" name="Google Shape;237;p7"/>
          <p:cNvSpPr/>
          <p:nvPr/>
        </p:nvSpPr>
        <p:spPr>
          <a:xfrm flipH="1" rot="-1093945">
            <a:off x="5357438" y="6767982"/>
            <a:ext cx="1104701" cy="334172"/>
          </a:xfrm>
          <a:custGeom>
            <a:rect b="b" l="l" r="r" t="t"/>
            <a:pathLst>
              <a:path extrusionOk="0" h="334172" w="1104701">
                <a:moveTo>
                  <a:pt x="1104701" y="0"/>
                </a:moveTo>
                <a:lnTo>
                  <a:pt x="0" y="0"/>
                </a:lnTo>
                <a:lnTo>
                  <a:pt x="0" y="334172"/>
                </a:lnTo>
                <a:lnTo>
                  <a:pt x="1104701" y="334172"/>
                </a:lnTo>
                <a:lnTo>
                  <a:pt x="1104701"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8" name="Google Shape;238;p7"/>
          <p:cNvSpPr/>
          <p:nvPr/>
        </p:nvSpPr>
        <p:spPr>
          <a:xfrm rot="-1442076">
            <a:off x="9297655" y="4920468"/>
            <a:ext cx="1104701" cy="334172"/>
          </a:xfrm>
          <a:custGeom>
            <a:rect b="b" l="l" r="r" t="t"/>
            <a:pathLst>
              <a:path extrusionOk="0" h="334172" w="1104701">
                <a:moveTo>
                  <a:pt x="0" y="0"/>
                </a:moveTo>
                <a:lnTo>
                  <a:pt x="1104701" y="0"/>
                </a:lnTo>
                <a:lnTo>
                  <a:pt x="1104701" y="334172"/>
                </a:lnTo>
                <a:lnTo>
                  <a:pt x="0" y="33417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9" name="Google Shape;239;p7"/>
          <p:cNvSpPr/>
          <p:nvPr/>
        </p:nvSpPr>
        <p:spPr>
          <a:xfrm rot="978516">
            <a:off x="9302187" y="6784026"/>
            <a:ext cx="1104701" cy="334172"/>
          </a:xfrm>
          <a:custGeom>
            <a:rect b="b" l="l" r="r" t="t"/>
            <a:pathLst>
              <a:path extrusionOk="0" h="334172" w="1104701">
                <a:moveTo>
                  <a:pt x="0" y="0"/>
                </a:moveTo>
                <a:lnTo>
                  <a:pt x="1104701" y="0"/>
                </a:lnTo>
                <a:lnTo>
                  <a:pt x="1104701" y="334172"/>
                </a:lnTo>
                <a:lnTo>
                  <a:pt x="0" y="33417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0" name="Google Shape;240;p7"/>
          <p:cNvSpPr txBox="1"/>
          <p:nvPr/>
        </p:nvSpPr>
        <p:spPr>
          <a:xfrm>
            <a:off x="544210" y="5932070"/>
            <a:ext cx="2252700" cy="9051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i="1" lang="en-US" sz="2450">
                <a:solidFill>
                  <a:srgbClr val="FFFFFF"/>
                </a:solidFill>
                <a:latin typeface="Vollkorn"/>
                <a:ea typeface="Vollkorn"/>
                <a:cs typeface="Vollkorn"/>
                <a:sym typeface="Vollkorn"/>
              </a:rPr>
              <a:t>Lương thực -</a:t>
            </a:r>
            <a:endParaRPr i="1"/>
          </a:p>
          <a:p>
            <a:pPr indent="0" lvl="0" marL="0" marR="0" rtl="0" algn="r">
              <a:lnSpc>
                <a:spcPct val="140000"/>
              </a:lnSpc>
              <a:spcBef>
                <a:spcPts val="0"/>
              </a:spcBef>
              <a:spcAft>
                <a:spcPts val="0"/>
              </a:spcAft>
              <a:buNone/>
            </a:pPr>
            <a:r>
              <a:rPr i="1" lang="en-US" sz="2450">
                <a:solidFill>
                  <a:srgbClr val="FFFFFF"/>
                </a:solidFill>
                <a:latin typeface="Vollkorn"/>
                <a:ea typeface="Vollkorn"/>
                <a:cs typeface="Vollkorn"/>
                <a:sym typeface="Vollkorn"/>
              </a:rPr>
              <a:t> thực phẩm</a:t>
            </a:r>
            <a:endParaRPr i="1"/>
          </a:p>
        </p:txBody>
      </p:sp>
      <p:sp>
        <p:nvSpPr>
          <p:cNvPr id="241" name="Google Shape;241;p7"/>
          <p:cNvSpPr/>
          <p:nvPr/>
        </p:nvSpPr>
        <p:spPr>
          <a:xfrm flipH="1" rot="2381980">
            <a:off x="2782480" y="6595836"/>
            <a:ext cx="768551" cy="232487"/>
          </a:xfrm>
          <a:custGeom>
            <a:rect b="b" l="l" r="r" t="t"/>
            <a:pathLst>
              <a:path extrusionOk="0" h="232487" w="768551">
                <a:moveTo>
                  <a:pt x="768550" y="0"/>
                </a:moveTo>
                <a:lnTo>
                  <a:pt x="0" y="0"/>
                </a:lnTo>
                <a:lnTo>
                  <a:pt x="0" y="232487"/>
                </a:lnTo>
                <a:lnTo>
                  <a:pt x="768550" y="232487"/>
                </a:lnTo>
                <a:lnTo>
                  <a:pt x="76855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2" name="Google Shape;242;p7"/>
          <p:cNvSpPr/>
          <p:nvPr/>
        </p:nvSpPr>
        <p:spPr>
          <a:xfrm rot="9060462">
            <a:off x="2952413" y="8247498"/>
            <a:ext cx="578099" cy="174875"/>
          </a:xfrm>
          <a:custGeom>
            <a:rect b="b" l="l" r="r" t="t"/>
            <a:pathLst>
              <a:path extrusionOk="0" h="174875" w="578099">
                <a:moveTo>
                  <a:pt x="0" y="0"/>
                </a:moveTo>
                <a:lnTo>
                  <a:pt x="578099" y="0"/>
                </a:lnTo>
                <a:lnTo>
                  <a:pt x="578099" y="174875"/>
                </a:lnTo>
                <a:lnTo>
                  <a:pt x="0" y="17487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3" name="Google Shape;243;p7"/>
          <p:cNvSpPr txBox="1"/>
          <p:nvPr/>
        </p:nvSpPr>
        <p:spPr>
          <a:xfrm>
            <a:off x="3186300" y="3713705"/>
            <a:ext cx="2146500" cy="1474800"/>
          </a:xfrm>
          <a:prstGeom prst="rect">
            <a:avLst/>
          </a:prstGeom>
          <a:noFill/>
          <a:ln>
            <a:noFill/>
          </a:ln>
        </p:spPr>
        <p:txBody>
          <a:bodyPr anchorCtr="0" anchor="t" bIns="0" lIns="0" spcFirstLastPara="1" rIns="0" wrap="square" tIns="0">
            <a:spAutoFit/>
          </a:bodyPr>
          <a:lstStyle/>
          <a:p>
            <a:pPr indent="0" lvl="0" marL="0" marR="0" rtl="0" algn="ctr">
              <a:lnSpc>
                <a:spcPct val="139968"/>
              </a:lnSpc>
              <a:spcBef>
                <a:spcPts val="0"/>
              </a:spcBef>
              <a:spcAft>
                <a:spcPts val="0"/>
              </a:spcAft>
              <a:buNone/>
            </a:pPr>
            <a:r>
              <a:rPr i="1" lang="en-US" sz="2522">
                <a:solidFill>
                  <a:srgbClr val="000000"/>
                </a:solidFill>
                <a:latin typeface="Vollkorn"/>
                <a:ea typeface="Vollkorn"/>
                <a:cs typeface="Vollkorn"/>
                <a:sym typeface="Vollkorn"/>
              </a:rPr>
              <a:t>Sản xuất đủ</a:t>
            </a:r>
            <a:endParaRPr i="1"/>
          </a:p>
          <a:p>
            <a:pPr indent="0" lvl="0" marL="0" marR="0" rtl="0" algn="ctr">
              <a:lnSpc>
                <a:spcPct val="139968"/>
              </a:lnSpc>
              <a:spcBef>
                <a:spcPts val="0"/>
              </a:spcBef>
              <a:spcAft>
                <a:spcPts val="0"/>
              </a:spcAft>
              <a:buNone/>
            </a:pPr>
            <a:r>
              <a:rPr i="1" lang="en-US" sz="2522">
                <a:solidFill>
                  <a:srgbClr val="000000"/>
                </a:solidFill>
                <a:latin typeface="Vollkorn"/>
                <a:ea typeface="Vollkorn"/>
                <a:cs typeface="Vollkorn"/>
                <a:sym typeface="Vollkorn"/>
              </a:rPr>
              <a:t> tiêu dùng và </a:t>
            </a:r>
            <a:endParaRPr i="1"/>
          </a:p>
          <a:p>
            <a:pPr indent="0" lvl="0" marL="0" marR="0" rtl="0" algn="ctr">
              <a:lnSpc>
                <a:spcPct val="139968"/>
              </a:lnSpc>
              <a:spcBef>
                <a:spcPts val="0"/>
              </a:spcBef>
              <a:spcAft>
                <a:spcPts val="0"/>
              </a:spcAft>
              <a:buNone/>
            </a:pPr>
            <a:r>
              <a:rPr i="1" lang="en-US" sz="2522">
                <a:solidFill>
                  <a:srgbClr val="000000"/>
                </a:solidFill>
                <a:latin typeface="Vollkorn"/>
                <a:ea typeface="Vollkorn"/>
                <a:cs typeface="Vollkorn"/>
                <a:sym typeface="Vollkorn"/>
              </a:rPr>
              <a:t>có tích lũy</a:t>
            </a:r>
            <a:endParaRPr i="1"/>
          </a:p>
        </p:txBody>
      </p:sp>
      <p:sp>
        <p:nvSpPr>
          <p:cNvPr id="244" name="Google Shape;244;p7"/>
          <p:cNvSpPr/>
          <p:nvPr/>
        </p:nvSpPr>
        <p:spPr>
          <a:xfrm>
            <a:off x="6747110" y="4523290"/>
            <a:ext cx="2280840" cy="2519000"/>
          </a:xfrm>
          <a:custGeom>
            <a:rect b="b" l="l" r="r" t="t"/>
            <a:pathLst>
              <a:path extrusionOk="0" h="2519000" w="2280840">
                <a:moveTo>
                  <a:pt x="0" y="0"/>
                </a:moveTo>
                <a:lnTo>
                  <a:pt x="2280839" y="0"/>
                </a:lnTo>
                <a:lnTo>
                  <a:pt x="2280839" y="2519000"/>
                </a:lnTo>
                <a:lnTo>
                  <a:pt x="0" y="251900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5" name="Google Shape;245;p7"/>
          <p:cNvSpPr/>
          <p:nvPr/>
        </p:nvSpPr>
        <p:spPr>
          <a:xfrm>
            <a:off x="10422520" y="3318527"/>
            <a:ext cx="2146592" cy="214659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6" name="Google Shape;246;p7"/>
          <p:cNvSpPr txBox="1"/>
          <p:nvPr/>
        </p:nvSpPr>
        <p:spPr>
          <a:xfrm>
            <a:off x="3281831" y="6860481"/>
            <a:ext cx="1949700" cy="14460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472">
                <a:solidFill>
                  <a:srgbClr val="000000"/>
                </a:solidFill>
                <a:latin typeface="Vollkorn"/>
                <a:ea typeface="Vollkorn"/>
                <a:cs typeface="Vollkorn"/>
                <a:sym typeface="Vollkorn"/>
              </a:rPr>
              <a:t>Bước đầu </a:t>
            </a:r>
            <a:endParaRPr i="1"/>
          </a:p>
          <a:p>
            <a:pPr indent="0" lvl="0" marL="0" marR="0" rtl="0" algn="ctr">
              <a:lnSpc>
                <a:spcPct val="140008"/>
              </a:lnSpc>
              <a:spcBef>
                <a:spcPts val="0"/>
              </a:spcBef>
              <a:spcAft>
                <a:spcPts val="0"/>
              </a:spcAft>
              <a:buNone/>
            </a:pPr>
            <a:r>
              <a:rPr i="1" lang="en-US" sz="2472">
                <a:solidFill>
                  <a:srgbClr val="000000"/>
                </a:solidFill>
                <a:latin typeface="Vollkorn"/>
                <a:ea typeface="Vollkorn"/>
                <a:cs typeface="Vollkorn"/>
                <a:sym typeface="Vollkorn"/>
              </a:rPr>
              <a:t>tạo ra cơ cấu </a:t>
            </a:r>
            <a:endParaRPr i="1"/>
          </a:p>
          <a:p>
            <a:pPr indent="0" lvl="0" marL="0" marR="0" rtl="0" algn="ctr">
              <a:lnSpc>
                <a:spcPct val="140008"/>
              </a:lnSpc>
              <a:spcBef>
                <a:spcPts val="0"/>
              </a:spcBef>
              <a:spcAft>
                <a:spcPts val="0"/>
              </a:spcAft>
              <a:buNone/>
            </a:pPr>
            <a:r>
              <a:rPr i="1" lang="en-US" sz="2472">
                <a:solidFill>
                  <a:srgbClr val="000000"/>
                </a:solidFill>
                <a:latin typeface="Vollkorn"/>
                <a:ea typeface="Vollkorn"/>
                <a:cs typeface="Vollkorn"/>
                <a:sym typeface="Vollkorn"/>
              </a:rPr>
              <a:t>kinh tế hợp lý</a:t>
            </a:r>
            <a:endParaRPr i="1"/>
          </a:p>
        </p:txBody>
      </p:sp>
      <p:sp>
        <p:nvSpPr>
          <p:cNvPr id="247" name="Google Shape;247;p7"/>
          <p:cNvSpPr/>
          <p:nvPr/>
        </p:nvSpPr>
        <p:spPr>
          <a:xfrm rot="10800000">
            <a:off x="2703732" y="7495230"/>
            <a:ext cx="578099" cy="174875"/>
          </a:xfrm>
          <a:custGeom>
            <a:rect b="b" l="l" r="r" t="t"/>
            <a:pathLst>
              <a:path extrusionOk="0" h="174875" w="578099">
                <a:moveTo>
                  <a:pt x="0" y="0"/>
                </a:moveTo>
                <a:lnTo>
                  <a:pt x="578099" y="0"/>
                </a:lnTo>
                <a:lnTo>
                  <a:pt x="578099" y="174874"/>
                </a:lnTo>
                <a:lnTo>
                  <a:pt x="0" y="17487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8" name="Google Shape;248;p7"/>
          <p:cNvSpPr txBox="1"/>
          <p:nvPr/>
        </p:nvSpPr>
        <p:spPr>
          <a:xfrm>
            <a:off x="444589" y="7300307"/>
            <a:ext cx="2252700" cy="364500"/>
          </a:xfrm>
          <a:prstGeom prst="rect">
            <a:avLst/>
          </a:prstGeom>
          <a:noFill/>
          <a:ln>
            <a:noFill/>
          </a:ln>
        </p:spPr>
        <p:txBody>
          <a:bodyPr anchorCtr="0" anchor="t" bIns="0" lIns="0" spcFirstLastPara="1" rIns="0" wrap="square" tIns="0">
            <a:spAutoFit/>
          </a:bodyPr>
          <a:lstStyle/>
          <a:p>
            <a:pPr indent="0" lvl="0" marL="0" marR="0" rtl="0" algn="r">
              <a:lnSpc>
                <a:spcPct val="140033"/>
              </a:lnSpc>
              <a:spcBef>
                <a:spcPts val="0"/>
              </a:spcBef>
              <a:spcAft>
                <a:spcPts val="0"/>
              </a:spcAft>
              <a:buNone/>
            </a:pPr>
            <a:r>
              <a:rPr i="1" lang="en-US" sz="2368">
                <a:solidFill>
                  <a:srgbClr val="FFFFFF"/>
                </a:solidFill>
                <a:latin typeface="Vollkorn"/>
                <a:ea typeface="Vollkorn"/>
                <a:cs typeface="Vollkorn"/>
                <a:sym typeface="Vollkorn"/>
              </a:rPr>
              <a:t>Hàng tiêu dùng</a:t>
            </a:r>
            <a:endParaRPr i="1"/>
          </a:p>
        </p:txBody>
      </p:sp>
      <p:sp>
        <p:nvSpPr>
          <p:cNvPr id="249" name="Google Shape;249;p7"/>
          <p:cNvSpPr txBox="1"/>
          <p:nvPr/>
        </p:nvSpPr>
        <p:spPr>
          <a:xfrm>
            <a:off x="444589" y="8378133"/>
            <a:ext cx="2501700" cy="364500"/>
          </a:xfrm>
          <a:prstGeom prst="rect">
            <a:avLst/>
          </a:prstGeom>
          <a:noFill/>
          <a:ln>
            <a:noFill/>
          </a:ln>
        </p:spPr>
        <p:txBody>
          <a:bodyPr anchorCtr="0" anchor="t" bIns="0" lIns="0" spcFirstLastPara="1" rIns="0" wrap="square" tIns="0">
            <a:spAutoFit/>
          </a:bodyPr>
          <a:lstStyle/>
          <a:p>
            <a:pPr indent="0" lvl="0" marL="0" marR="0" rtl="0" algn="r">
              <a:lnSpc>
                <a:spcPct val="140033"/>
              </a:lnSpc>
              <a:spcBef>
                <a:spcPts val="0"/>
              </a:spcBef>
              <a:spcAft>
                <a:spcPts val="0"/>
              </a:spcAft>
              <a:buNone/>
            </a:pPr>
            <a:r>
              <a:rPr i="1" lang="en-US" sz="2368">
                <a:solidFill>
                  <a:srgbClr val="FFFFFF"/>
                </a:solidFill>
                <a:latin typeface="Vollkorn"/>
                <a:ea typeface="Vollkorn"/>
                <a:cs typeface="Vollkorn"/>
                <a:sym typeface="Vollkorn"/>
              </a:rPr>
              <a:t>Hàng xuất khẩu</a:t>
            </a:r>
            <a:endParaRPr i="1"/>
          </a:p>
        </p:txBody>
      </p:sp>
      <p:sp>
        <p:nvSpPr>
          <p:cNvPr id="250" name="Google Shape;250;p7"/>
          <p:cNvSpPr txBox="1"/>
          <p:nvPr/>
        </p:nvSpPr>
        <p:spPr>
          <a:xfrm>
            <a:off x="10431583" y="3806986"/>
            <a:ext cx="2146500" cy="1256700"/>
          </a:xfrm>
          <a:prstGeom prst="rect">
            <a:avLst/>
          </a:prstGeom>
          <a:noFill/>
          <a:ln>
            <a:noFill/>
          </a:ln>
        </p:spPr>
        <p:txBody>
          <a:bodyPr anchorCtr="0" anchor="t" bIns="0" lIns="0" spcFirstLastPara="1" rIns="0" wrap="square" tIns="0">
            <a:spAutoFit/>
          </a:bodyPr>
          <a:lstStyle/>
          <a:p>
            <a:pPr indent="0" lvl="0" marL="0" marR="0" rtl="0" algn="ctr">
              <a:lnSpc>
                <a:spcPct val="139972"/>
              </a:lnSpc>
              <a:spcBef>
                <a:spcPts val="0"/>
              </a:spcBef>
              <a:spcAft>
                <a:spcPts val="0"/>
              </a:spcAft>
              <a:buNone/>
            </a:pPr>
            <a:r>
              <a:rPr i="1" lang="en-US" sz="2149">
                <a:solidFill>
                  <a:srgbClr val="000000"/>
                </a:solidFill>
                <a:latin typeface="Vollkorn"/>
                <a:ea typeface="Vollkorn"/>
                <a:cs typeface="Vollkorn"/>
                <a:sym typeface="Vollkorn"/>
              </a:rPr>
              <a:t>Cải tạo XHCN thường xuyên với bước đi thích hợp</a:t>
            </a:r>
            <a:endParaRPr i="1"/>
          </a:p>
        </p:txBody>
      </p:sp>
      <p:sp>
        <p:nvSpPr>
          <p:cNvPr id="251" name="Google Shape;251;p7"/>
          <p:cNvSpPr txBox="1"/>
          <p:nvPr/>
        </p:nvSpPr>
        <p:spPr>
          <a:xfrm>
            <a:off x="10439377" y="6827411"/>
            <a:ext cx="2146500" cy="1719900"/>
          </a:xfrm>
          <a:prstGeom prst="rect">
            <a:avLst/>
          </a:prstGeom>
          <a:noFill/>
          <a:ln>
            <a:noFill/>
          </a:ln>
        </p:spPr>
        <p:txBody>
          <a:bodyPr anchorCtr="0" anchor="t" bIns="0" lIns="0" spcFirstLastPara="1" rIns="0" wrap="square" tIns="0">
            <a:spAutoFit/>
          </a:bodyPr>
          <a:lstStyle/>
          <a:p>
            <a:pPr indent="0" lvl="0" marL="0" marR="0" rtl="0" algn="ctr">
              <a:lnSpc>
                <a:spcPct val="139972"/>
              </a:lnSpc>
              <a:spcBef>
                <a:spcPts val="0"/>
              </a:spcBef>
              <a:spcAft>
                <a:spcPts val="0"/>
              </a:spcAft>
              <a:buNone/>
            </a:pPr>
            <a:r>
              <a:rPr i="1" lang="en-US" sz="2149">
                <a:solidFill>
                  <a:srgbClr val="000000"/>
                </a:solidFill>
                <a:latin typeface="Vollkorn"/>
                <a:ea typeface="Vollkorn"/>
                <a:cs typeface="Vollkorn"/>
                <a:sym typeface="Vollkorn"/>
              </a:rPr>
              <a:t>Giải quyết cho</a:t>
            </a:r>
            <a:endParaRPr i="1"/>
          </a:p>
          <a:p>
            <a:pPr indent="0" lvl="0" marL="0" marR="0" rtl="0" algn="ctr">
              <a:lnSpc>
                <a:spcPct val="139972"/>
              </a:lnSpc>
              <a:spcBef>
                <a:spcPts val="0"/>
              </a:spcBef>
              <a:spcAft>
                <a:spcPts val="0"/>
              </a:spcAft>
              <a:buNone/>
            </a:pPr>
            <a:r>
              <a:rPr i="1" lang="en-US" sz="2149">
                <a:solidFill>
                  <a:srgbClr val="000000"/>
                </a:solidFill>
                <a:latin typeface="Vollkorn"/>
                <a:ea typeface="Vollkorn"/>
                <a:cs typeface="Vollkorn"/>
                <a:sym typeface="Vollkorn"/>
              </a:rPr>
              <a:t> được rối ren về </a:t>
            </a:r>
            <a:endParaRPr i="1"/>
          </a:p>
          <a:p>
            <a:pPr indent="0" lvl="0" marL="0" marR="0" rtl="0" algn="ctr">
              <a:lnSpc>
                <a:spcPct val="139972"/>
              </a:lnSpc>
              <a:spcBef>
                <a:spcPts val="0"/>
              </a:spcBef>
              <a:spcAft>
                <a:spcPts val="0"/>
              </a:spcAft>
              <a:buNone/>
            </a:pPr>
            <a:r>
              <a:rPr i="1" lang="en-US" sz="2149">
                <a:solidFill>
                  <a:srgbClr val="000000"/>
                </a:solidFill>
                <a:latin typeface="Vollkorn"/>
                <a:ea typeface="Vollkorn"/>
                <a:cs typeface="Vollkorn"/>
                <a:sym typeface="Vollkorn"/>
              </a:rPr>
              <a:t>phân phối và </a:t>
            </a:r>
            <a:endParaRPr i="1"/>
          </a:p>
          <a:p>
            <a:pPr indent="0" lvl="0" marL="0" marR="0" rtl="0" algn="ctr">
              <a:lnSpc>
                <a:spcPct val="139972"/>
              </a:lnSpc>
              <a:spcBef>
                <a:spcPts val="0"/>
              </a:spcBef>
              <a:spcAft>
                <a:spcPts val="0"/>
              </a:spcAft>
              <a:buNone/>
            </a:pPr>
            <a:r>
              <a:rPr i="1" lang="en-US" sz="2149">
                <a:solidFill>
                  <a:srgbClr val="000000"/>
                </a:solidFill>
                <a:latin typeface="Vollkorn"/>
                <a:ea typeface="Vollkorn"/>
                <a:cs typeface="Vollkorn"/>
                <a:sym typeface="Vollkorn"/>
              </a:rPr>
              <a:t>lưu thông</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5" name="Shape 255"/>
        <p:cNvGrpSpPr/>
        <p:nvPr/>
      </p:nvGrpSpPr>
      <p:grpSpPr>
        <a:xfrm>
          <a:off x="0" y="0"/>
          <a:ext cx="0" cy="0"/>
          <a:chOff x="0" y="0"/>
          <a:chExt cx="0" cy="0"/>
        </a:xfrm>
      </p:grpSpPr>
      <p:sp>
        <p:nvSpPr>
          <p:cNvPr id="256" name="Google Shape;256;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8" name="Google Shape;258;p8"/>
          <p:cNvGrpSpPr/>
          <p:nvPr/>
        </p:nvGrpSpPr>
        <p:grpSpPr>
          <a:xfrm>
            <a:off x="14658460" y="1884065"/>
            <a:ext cx="2995930" cy="1205862"/>
            <a:chOff x="0" y="0"/>
            <a:chExt cx="3994574" cy="1607816"/>
          </a:xfrm>
        </p:grpSpPr>
        <p:sp>
          <p:nvSpPr>
            <p:cNvPr id="259" name="Google Shape;259;p8"/>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0" name="Google Shape;260;p8"/>
            <p:cNvSpPr txBox="1"/>
            <p:nvPr/>
          </p:nvSpPr>
          <p:spPr>
            <a:xfrm>
              <a:off x="173690" y="36036"/>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grpSp>
        <p:nvGrpSpPr>
          <p:cNvPr id="261" name="Google Shape;261;p8"/>
          <p:cNvGrpSpPr/>
          <p:nvPr/>
        </p:nvGrpSpPr>
        <p:grpSpPr>
          <a:xfrm>
            <a:off x="12585970" y="4108782"/>
            <a:ext cx="5257575" cy="4290887"/>
            <a:chOff x="0" y="0"/>
            <a:chExt cx="7010100" cy="5721182"/>
          </a:xfrm>
        </p:grpSpPr>
        <p:sp>
          <p:nvSpPr>
            <p:cNvPr id="262" name="Google Shape;262;p8"/>
            <p:cNvSpPr/>
            <p:nvPr/>
          </p:nvSpPr>
          <p:spPr>
            <a:xfrm>
              <a:off x="328497" y="0"/>
              <a:ext cx="6353052" cy="4109631"/>
            </a:xfrm>
            <a:custGeom>
              <a:rect b="b" l="l" r="r" t="t"/>
              <a:pathLst>
                <a:path extrusionOk="0" h="4109631" w="6353052">
                  <a:moveTo>
                    <a:pt x="0" y="0"/>
                  </a:moveTo>
                  <a:lnTo>
                    <a:pt x="6353052" y="0"/>
                  </a:lnTo>
                  <a:lnTo>
                    <a:pt x="6353052" y="4109631"/>
                  </a:lnTo>
                  <a:lnTo>
                    <a:pt x="0" y="4109631"/>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3" name="Google Shape;263;p8"/>
            <p:cNvSpPr txBox="1"/>
            <p:nvPr/>
          </p:nvSpPr>
          <p:spPr>
            <a:xfrm>
              <a:off x="0" y="4423982"/>
              <a:ext cx="7010100" cy="129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15 - 18/12/1986</a:t>
              </a:r>
              <a:endParaRPr i="1"/>
            </a:p>
          </p:txBody>
        </p:sp>
      </p:grpSp>
      <p:sp>
        <p:nvSpPr>
          <p:cNvPr id="264" name="Google Shape;264;p8"/>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265" name="Google Shape;265;p8"/>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66" name="Google Shape;266;p8"/>
          <p:cNvSpPr txBox="1"/>
          <p:nvPr/>
        </p:nvSpPr>
        <p:spPr>
          <a:xfrm>
            <a:off x="15018384" y="3261377"/>
            <a:ext cx="22761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Đối mới kinh tế   </a:t>
            </a:r>
            <a:endParaRPr i="1"/>
          </a:p>
        </p:txBody>
      </p:sp>
      <p:grpSp>
        <p:nvGrpSpPr>
          <p:cNvPr id="267" name="Google Shape;267;p8"/>
          <p:cNvGrpSpPr/>
          <p:nvPr/>
        </p:nvGrpSpPr>
        <p:grpSpPr>
          <a:xfrm>
            <a:off x="4955656" y="5895395"/>
            <a:ext cx="3362905" cy="3362905"/>
            <a:chOff x="0" y="0"/>
            <a:chExt cx="812800" cy="812800"/>
          </a:xfrm>
        </p:grpSpPr>
        <p:sp>
          <p:nvSpPr>
            <p:cNvPr id="268" name="Google Shape;26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70" name="Google Shape;270;p8"/>
          <p:cNvCxnSpPr/>
          <p:nvPr/>
        </p:nvCxnSpPr>
        <p:spPr>
          <a:xfrm>
            <a:off x="6637109" y="5070414"/>
            <a:ext cx="0" cy="824981"/>
          </a:xfrm>
          <a:prstGeom prst="straightConnector1">
            <a:avLst/>
          </a:prstGeom>
          <a:noFill/>
          <a:ln cap="flat" cmpd="sng" w="47625">
            <a:solidFill>
              <a:srgbClr val="FFFF00"/>
            </a:solidFill>
            <a:prstDash val="dash"/>
            <a:round/>
            <a:headEnd len="med" w="med" type="stealth"/>
            <a:tailEnd len="sm" w="sm" type="none"/>
          </a:ln>
        </p:spPr>
      </p:cxnSp>
      <p:grpSp>
        <p:nvGrpSpPr>
          <p:cNvPr id="271" name="Google Shape;271;p8"/>
          <p:cNvGrpSpPr/>
          <p:nvPr/>
        </p:nvGrpSpPr>
        <p:grpSpPr>
          <a:xfrm>
            <a:off x="2478239" y="3650912"/>
            <a:ext cx="2112062" cy="2112062"/>
            <a:chOff x="0" y="0"/>
            <a:chExt cx="812800" cy="812800"/>
          </a:xfrm>
        </p:grpSpPr>
        <p:sp>
          <p:nvSpPr>
            <p:cNvPr id="272" name="Google Shape;27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74" name="Google Shape;274;p8"/>
          <p:cNvCxnSpPr/>
          <p:nvPr/>
        </p:nvCxnSpPr>
        <p:spPr>
          <a:xfrm>
            <a:off x="4308017" y="5372344"/>
            <a:ext cx="1138969" cy="1067266"/>
          </a:xfrm>
          <a:prstGeom prst="straightConnector1">
            <a:avLst/>
          </a:prstGeom>
          <a:noFill/>
          <a:ln cap="flat" cmpd="sng" w="47625">
            <a:solidFill>
              <a:srgbClr val="FFFF00"/>
            </a:solidFill>
            <a:prstDash val="dash"/>
            <a:round/>
            <a:headEnd len="med" w="med" type="stealth"/>
            <a:tailEnd len="sm" w="sm" type="none"/>
          </a:ln>
        </p:spPr>
      </p:cxnSp>
      <p:grpSp>
        <p:nvGrpSpPr>
          <p:cNvPr id="275" name="Google Shape;275;p8"/>
          <p:cNvGrpSpPr/>
          <p:nvPr/>
        </p:nvGrpSpPr>
        <p:grpSpPr>
          <a:xfrm>
            <a:off x="5042467" y="5987602"/>
            <a:ext cx="3189284" cy="3189284"/>
            <a:chOff x="0" y="0"/>
            <a:chExt cx="812800" cy="812800"/>
          </a:xfrm>
        </p:grpSpPr>
        <p:sp>
          <p:nvSpPr>
            <p:cNvPr id="276" name="Google Shape;27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8" name="Google Shape;278;p8"/>
          <p:cNvGrpSpPr/>
          <p:nvPr/>
        </p:nvGrpSpPr>
        <p:grpSpPr>
          <a:xfrm>
            <a:off x="2556429" y="3729101"/>
            <a:ext cx="1955682" cy="1955682"/>
            <a:chOff x="0" y="0"/>
            <a:chExt cx="812800" cy="812800"/>
          </a:xfrm>
        </p:grpSpPr>
        <p:sp>
          <p:nvSpPr>
            <p:cNvPr id="279" name="Google Shape;27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6B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1" name="Google Shape;281;p8"/>
          <p:cNvGrpSpPr/>
          <p:nvPr/>
        </p:nvGrpSpPr>
        <p:grpSpPr>
          <a:xfrm>
            <a:off x="5581078" y="2990037"/>
            <a:ext cx="2112062" cy="2112062"/>
            <a:chOff x="0" y="0"/>
            <a:chExt cx="812800" cy="812800"/>
          </a:xfrm>
        </p:grpSpPr>
        <p:sp>
          <p:nvSpPr>
            <p:cNvPr id="282" name="Google Shape;28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8"/>
          <p:cNvGrpSpPr/>
          <p:nvPr/>
        </p:nvGrpSpPr>
        <p:grpSpPr>
          <a:xfrm>
            <a:off x="8857163" y="3650912"/>
            <a:ext cx="2112062" cy="2112062"/>
            <a:chOff x="0" y="0"/>
            <a:chExt cx="812800" cy="812800"/>
          </a:xfrm>
        </p:grpSpPr>
        <p:sp>
          <p:nvSpPr>
            <p:cNvPr id="285" name="Google Shape;28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7" name="Google Shape;287;p8"/>
          <p:cNvGrpSpPr/>
          <p:nvPr/>
        </p:nvGrpSpPr>
        <p:grpSpPr>
          <a:xfrm>
            <a:off x="10473908" y="6439611"/>
            <a:ext cx="2112062" cy="2112062"/>
            <a:chOff x="0" y="0"/>
            <a:chExt cx="812800" cy="812800"/>
          </a:xfrm>
        </p:grpSpPr>
        <p:sp>
          <p:nvSpPr>
            <p:cNvPr id="288" name="Google Shape;28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 name="Google Shape;290;p8"/>
          <p:cNvGrpSpPr/>
          <p:nvPr/>
        </p:nvGrpSpPr>
        <p:grpSpPr>
          <a:xfrm>
            <a:off x="1236735" y="6499979"/>
            <a:ext cx="2112062" cy="2112062"/>
            <a:chOff x="0" y="0"/>
            <a:chExt cx="812800" cy="812800"/>
          </a:xfrm>
        </p:grpSpPr>
        <p:sp>
          <p:nvSpPr>
            <p:cNvPr id="291" name="Google Shape;29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 name="Google Shape;293;p8"/>
          <p:cNvGrpSpPr/>
          <p:nvPr/>
        </p:nvGrpSpPr>
        <p:grpSpPr>
          <a:xfrm>
            <a:off x="1305579" y="6568823"/>
            <a:ext cx="1974375" cy="1974375"/>
            <a:chOff x="0" y="0"/>
            <a:chExt cx="812800" cy="812800"/>
          </a:xfrm>
        </p:grpSpPr>
        <p:sp>
          <p:nvSpPr>
            <p:cNvPr id="294" name="Google Shape;29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6E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6" name="Google Shape;296;p8"/>
          <p:cNvGrpSpPr/>
          <p:nvPr/>
        </p:nvGrpSpPr>
        <p:grpSpPr>
          <a:xfrm>
            <a:off x="8928593" y="3722341"/>
            <a:ext cx="1969203" cy="1969203"/>
            <a:chOff x="0" y="0"/>
            <a:chExt cx="812800" cy="812800"/>
          </a:xfrm>
        </p:grpSpPr>
        <p:sp>
          <p:nvSpPr>
            <p:cNvPr id="297" name="Google Shape;29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3C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9" name="Google Shape;299;p8"/>
          <p:cNvGrpSpPr/>
          <p:nvPr/>
        </p:nvGrpSpPr>
        <p:grpSpPr>
          <a:xfrm>
            <a:off x="5652507" y="3061467"/>
            <a:ext cx="1969203" cy="1969203"/>
            <a:chOff x="0" y="0"/>
            <a:chExt cx="812800" cy="812800"/>
          </a:xfrm>
        </p:grpSpPr>
        <p:sp>
          <p:nvSpPr>
            <p:cNvPr id="300" name="Google Shape;30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7D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2" name="Google Shape;302;p8"/>
          <p:cNvGrpSpPr/>
          <p:nvPr/>
        </p:nvGrpSpPr>
        <p:grpSpPr>
          <a:xfrm>
            <a:off x="10545337" y="6511040"/>
            <a:ext cx="1969203" cy="1969203"/>
            <a:chOff x="0" y="0"/>
            <a:chExt cx="812800" cy="812800"/>
          </a:xfrm>
        </p:grpSpPr>
        <p:sp>
          <p:nvSpPr>
            <p:cNvPr id="303" name="Google Shape;303;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F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5" name="Google Shape;305;p8"/>
          <p:cNvSpPr txBox="1"/>
          <p:nvPr/>
        </p:nvSpPr>
        <p:spPr>
          <a:xfrm>
            <a:off x="9813060" y="7026579"/>
            <a:ext cx="570951" cy="813609"/>
          </a:xfrm>
          <a:prstGeom prst="rect">
            <a:avLst/>
          </a:prstGeom>
          <a:noFill/>
          <a:ln>
            <a:noFill/>
          </a:ln>
        </p:spPr>
        <p:txBody>
          <a:bodyPr anchorCtr="0" anchor="t" bIns="0" lIns="0" spcFirstLastPara="1" rIns="0" wrap="square" tIns="0">
            <a:spAutoFit/>
          </a:bodyPr>
          <a:lstStyle/>
          <a:p>
            <a:pPr indent="0" lvl="0" marL="0" marR="0" rtl="0" algn="r">
              <a:lnSpc>
                <a:spcPct val="139993"/>
              </a:lnSpc>
              <a:spcBef>
                <a:spcPts val="0"/>
              </a:spcBef>
              <a:spcAft>
                <a:spcPts val="0"/>
              </a:spcAft>
              <a:buNone/>
            </a:pPr>
            <a:r>
              <a:rPr lang="en-US" sz="3233">
                <a:solidFill>
                  <a:srgbClr val="FFFF00"/>
                </a:solidFill>
                <a:latin typeface="Arial"/>
                <a:ea typeface="Arial"/>
                <a:cs typeface="Arial"/>
                <a:sym typeface="Arial"/>
              </a:rPr>
              <a:t>5.</a:t>
            </a:r>
            <a:endParaRPr/>
          </a:p>
        </p:txBody>
      </p:sp>
      <p:cxnSp>
        <p:nvCxnSpPr>
          <p:cNvPr id="306" name="Google Shape;306;p8"/>
          <p:cNvCxnSpPr/>
          <p:nvPr/>
        </p:nvCxnSpPr>
        <p:spPr>
          <a:xfrm>
            <a:off x="3436966" y="7571450"/>
            <a:ext cx="1518690" cy="5397"/>
          </a:xfrm>
          <a:prstGeom prst="straightConnector1">
            <a:avLst/>
          </a:prstGeom>
          <a:noFill/>
          <a:ln cap="flat" cmpd="sng" w="47625">
            <a:solidFill>
              <a:srgbClr val="FFFF00"/>
            </a:solidFill>
            <a:prstDash val="dash"/>
            <a:round/>
            <a:headEnd len="med" w="med" type="stealth"/>
            <a:tailEnd len="sm" w="sm" type="none"/>
          </a:ln>
        </p:spPr>
      </p:cxnSp>
      <p:cxnSp>
        <p:nvCxnSpPr>
          <p:cNvPr id="307" name="Google Shape;307;p8"/>
          <p:cNvCxnSpPr/>
          <p:nvPr/>
        </p:nvCxnSpPr>
        <p:spPr>
          <a:xfrm flipH="1" rot="10800000">
            <a:off x="8318561" y="7571450"/>
            <a:ext cx="1494499" cy="5397"/>
          </a:xfrm>
          <a:prstGeom prst="straightConnector1">
            <a:avLst/>
          </a:prstGeom>
          <a:noFill/>
          <a:ln cap="flat" cmpd="sng" w="47625">
            <a:solidFill>
              <a:srgbClr val="FFFF00"/>
            </a:solidFill>
            <a:prstDash val="dash"/>
            <a:round/>
            <a:headEnd len="sm" w="sm" type="none"/>
            <a:tailEnd len="med" w="med" type="stealth"/>
          </a:ln>
        </p:spPr>
      </p:cxnSp>
      <p:cxnSp>
        <p:nvCxnSpPr>
          <p:cNvPr id="308" name="Google Shape;308;p8"/>
          <p:cNvCxnSpPr/>
          <p:nvPr/>
        </p:nvCxnSpPr>
        <p:spPr>
          <a:xfrm flipH="1">
            <a:off x="7875159" y="5503463"/>
            <a:ext cx="1208481" cy="954876"/>
          </a:xfrm>
          <a:prstGeom prst="straightConnector1">
            <a:avLst/>
          </a:prstGeom>
          <a:noFill/>
          <a:ln cap="flat" cmpd="sng" w="47625">
            <a:solidFill>
              <a:srgbClr val="FFFF00"/>
            </a:solidFill>
            <a:prstDash val="dash"/>
            <a:round/>
            <a:headEnd len="med" w="med" type="stealth"/>
            <a:tailEnd len="sm" w="sm" type="none"/>
          </a:ln>
        </p:spPr>
      </p:cxnSp>
      <p:sp>
        <p:nvSpPr>
          <p:cNvPr id="309" name="Google Shape;309;p8"/>
          <p:cNvSpPr/>
          <p:nvPr/>
        </p:nvSpPr>
        <p:spPr>
          <a:xfrm>
            <a:off x="6044687" y="6097154"/>
            <a:ext cx="1133512" cy="1117926"/>
          </a:xfrm>
          <a:custGeom>
            <a:rect b="b" l="l" r="r" t="t"/>
            <a:pathLst>
              <a:path extrusionOk="0" h="1117926" w="1133512">
                <a:moveTo>
                  <a:pt x="0" y="0"/>
                </a:moveTo>
                <a:lnTo>
                  <a:pt x="1133512" y="0"/>
                </a:lnTo>
                <a:lnTo>
                  <a:pt x="1133512" y="1117926"/>
                </a:lnTo>
                <a:lnTo>
                  <a:pt x="0" y="111792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8"/>
          <p:cNvSpPr txBox="1"/>
          <p:nvPr/>
        </p:nvSpPr>
        <p:spPr>
          <a:xfrm>
            <a:off x="5374810" y="7390839"/>
            <a:ext cx="2575800" cy="2091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397">
                <a:solidFill>
                  <a:srgbClr val="FFFFFF"/>
                </a:solidFill>
                <a:latin typeface="Vollkorn"/>
                <a:ea typeface="Vollkorn"/>
                <a:cs typeface="Vollkorn"/>
                <a:sym typeface="Vollkorn"/>
              </a:rPr>
              <a:t>5 phương hướng lớn </a:t>
            </a:r>
            <a:endParaRPr i="1"/>
          </a:p>
          <a:p>
            <a:pPr indent="0" lvl="0" marL="0" marR="0" rtl="0" algn="ctr">
              <a:lnSpc>
                <a:spcPct val="100000"/>
              </a:lnSpc>
              <a:spcBef>
                <a:spcPts val="0"/>
              </a:spcBef>
              <a:spcAft>
                <a:spcPts val="0"/>
              </a:spcAft>
              <a:buNone/>
            </a:pPr>
            <a:r>
              <a:rPr i="1" lang="en-US" sz="3397">
                <a:solidFill>
                  <a:srgbClr val="FFFFFF"/>
                </a:solidFill>
                <a:latin typeface="Vollkorn"/>
                <a:ea typeface="Vollkorn"/>
                <a:cs typeface="Vollkorn"/>
                <a:sym typeface="Vollkorn"/>
              </a:rPr>
              <a:t>phát triển </a:t>
            </a:r>
            <a:endParaRPr i="1"/>
          </a:p>
          <a:p>
            <a:pPr indent="0" lvl="0" marL="0" marR="0" rtl="0" algn="ctr">
              <a:lnSpc>
                <a:spcPct val="100000"/>
              </a:lnSpc>
              <a:spcBef>
                <a:spcPts val="0"/>
              </a:spcBef>
              <a:spcAft>
                <a:spcPts val="0"/>
              </a:spcAft>
              <a:buNone/>
            </a:pPr>
            <a:r>
              <a:rPr i="1" lang="en-US" sz="3397">
                <a:solidFill>
                  <a:srgbClr val="FFFFFF"/>
                </a:solidFill>
                <a:latin typeface="Vollkorn"/>
                <a:ea typeface="Vollkorn"/>
                <a:cs typeface="Vollkorn"/>
                <a:sym typeface="Vollkorn"/>
              </a:rPr>
              <a:t>kinh tế </a:t>
            </a:r>
            <a:endParaRPr i="1"/>
          </a:p>
        </p:txBody>
      </p:sp>
      <p:sp>
        <p:nvSpPr>
          <p:cNvPr id="311" name="Google Shape;311;p8"/>
          <p:cNvSpPr txBox="1"/>
          <p:nvPr/>
        </p:nvSpPr>
        <p:spPr>
          <a:xfrm>
            <a:off x="603915" y="6974883"/>
            <a:ext cx="570951" cy="813609"/>
          </a:xfrm>
          <a:prstGeom prst="rect">
            <a:avLst/>
          </a:prstGeom>
          <a:noFill/>
          <a:ln>
            <a:noFill/>
          </a:ln>
        </p:spPr>
        <p:txBody>
          <a:bodyPr anchorCtr="0" anchor="t" bIns="0" lIns="0" spcFirstLastPara="1" rIns="0" wrap="square" tIns="0">
            <a:spAutoFit/>
          </a:bodyPr>
          <a:lstStyle/>
          <a:p>
            <a:pPr indent="0" lvl="0" marL="0" marR="0" rtl="0" algn="r">
              <a:lnSpc>
                <a:spcPct val="139993"/>
              </a:lnSpc>
              <a:spcBef>
                <a:spcPts val="0"/>
              </a:spcBef>
              <a:spcAft>
                <a:spcPts val="0"/>
              </a:spcAft>
              <a:buNone/>
            </a:pPr>
            <a:r>
              <a:rPr lang="en-US" sz="3233">
                <a:solidFill>
                  <a:srgbClr val="FFFF00"/>
                </a:solidFill>
                <a:latin typeface="Arial"/>
                <a:ea typeface="Arial"/>
                <a:cs typeface="Arial"/>
                <a:sym typeface="Arial"/>
              </a:rPr>
              <a:t>1.</a:t>
            </a:r>
            <a:endParaRPr/>
          </a:p>
        </p:txBody>
      </p:sp>
      <p:sp>
        <p:nvSpPr>
          <p:cNvPr id="312" name="Google Shape;312;p8"/>
          <p:cNvSpPr txBox="1"/>
          <p:nvPr/>
        </p:nvSpPr>
        <p:spPr>
          <a:xfrm>
            <a:off x="1636729" y="4138213"/>
            <a:ext cx="805369" cy="813609"/>
          </a:xfrm>
          <a:prstGeom prst="rect">
            <a:avLst/>
          </a:prstGeom>
          <a:noFill/>
          <a:ln>
            <a:noFill/>
          </a:ln>
        </p:spPr>
        <p:txBody>
          <a:bodyPr anchorCtr="0" anchor="t" bIns="0" lIns="0" spcFirstLastPara="1" rIns="0" wrap="square" tIns="0">
            <a:spAutoFit/>
          </a:bodyPr>
          <a:lstStyle/>
          <a:p>
            <a:pPr indent="0" lvl="0" marL="0" marR="0" rtl="0" algn="r">
              <a:lnSpc>
                <a:spcPct val="139993"/>
              </a:lnSpc>
              <a:spcBef>
                <a:spcPts val="0"/>
              </a:spcBef>
              <a:spcAft>
                <a:spcPts val="0"/>
              </a:spcAft>
              <a:buNone/>
            </a:pPr>
            <a:r>
              <a:rPr lang="en-US" sz="3233">
                <a:solidFill>
                  <a:srgbClr val="FFFF00"/>
                </a:solidFill>
                <a:latin typeface="Arial"/>
                <a:ea typeface="Arial"/>
                <a:cs typeface="Arial"/>
                <a:sym typeface="Arial"/>
              </a:rPr>
              <a:t>2.</a:t>
            </a:r>
            <a:endParaRPr/>
          </a:p>
        </p:txBody>
      </p:sp>
      <p:sp>
        <p:nvSpPr>
          <p:cNvPr id="313" name="Google Shape;313;p8"/>
          <p:cNvSpPr txBox="1"/>
          <p:nvPr/>
        </p:nvSpPr>
        <p:spPr>
          <a:xfrm>
            <a:off x="8192423" y="4188015"/>
            <a:ext cx="570951" cy="813609"/>
          </a:xfrm>
          <a:prstGeom prst="rect">
            <a:avLst/>
          </a:prstGeom>
          <a:noFill/>
          <a:ln>
            <a:noFill/>
          </a:ln>
        </p:spPr>
        <p:txBody>
          <a:bodyPr anchorCtr="0" anchor="t" bIns="0" lIns="0" spcFirstLastPara="1" rIns="0" wrap="square" tIns="0">
            <a:spAutoFit/>
          </a:bodyPr>
          <a:lstStyle/>
          <a:p>
            <a:pPr indent="0" lvl="0" marL="0" marR="0" rtl="0" algn="r">
              <a:lnSpc>
                <a:spcPct val="139993"/>
              </a:lnSpc>
              <a:spcBef>
                <a:spcPts val="0"/>
              </a:spcBef>
              <a:spcAft>
                <a:spcPts val="0"/>
              </a:spcAft>
              <a:buNone/>
            </a:pPr>
            <a:r>
              <a:rPr lang="en-US" sz="3233">
                <a:solidFill>
                  <a:srgbClr val="FFFF00"/>
                </a:solidFill>
                <a:latin typeface="Arial"/>
                <a:ea typeface="Arial"/>
                <a:cs typeface="Arial"/>
                <a:sym typeface="Arial"/>
              </a:rPr>
              <a:t>4.</a:t>
            </a:r>
            <a:endParaRPr/>
          </a:p>
        </p:txBody>
      </p:sp>
      <p:sp>
        <p:nvSpPr>
          <p:cNvPr id="314" name="Google Shape;314;p8"/>
          <p:cNvSpPr txBox="1"/>
          <p:nvPr/>
        </p:nvSpPr>
        <p:spPr>
          <a:xfrm>
            <a:off x="4986283" y="3527141"/>
            <a:ext cx="570951" cy="813609"/>
          </a:xfrm>
          <a:prstGeom prst="rect">
            <a:avLst/>
          </a:prstGeom>
          <a:noFill/>
          <a:ln>
            <a:noFill/>
          </a:ln>
        </p:spPr>
        <p:txBody>
          <a:bodyPr anchorCtr="0" anchor="t" bIns="0" lIns="0" spcFirstLastPara="1" rIns="0" wrap="square" tIns="0">
            <a:spAutoFit/>
          </a:bodyPr>
          <a:lstStyle/>
          <a:p>
            <a:pPr indent="0" lvl="0" marL="0" marR="0" rtl="0" algn="r">
              <a:lnSpc>
                <a:spcPct val="139993"/>
              </a:lnSpc>
              <a:spcBef>
                <a:spcPts val="0"/>
              </a:spcBef>
              <a:spcAft>
                <a:spcPts val="0"/>
              </a:spcAft>
              <a:buNone/>
            </a:pPr>
            <a:r>
              <a:rPr lang="en-US" sz="3233">
                <a:solidFill>
                  <a:srgbClr val="FFFF00"/>
                </a:solidFill>
                <a:latin typeface="Arial"/>
                <a:ea typeface="Arial"/>
                <a:cs typeface="Arial"/>
                <a:sym typeface="Arial"/>
              </a:rPr>
              <a:t>3.</a:t>
            </a:r>
            <a:endParaRPr/>
          </a:p>
        </p:txBody>
      </p:sp>
      <p:sp>
        <p:nvSpPr>
          <p:cNvPr id="315" name="Google Shape;315;p8"/>
          <p:cNvSpPr txBox="1"/>
          <p:nvPr/>
        </p:nvSpPr>
        <p:spPr>
          <a:xfrm>
            <a:off x="10727182" y="6720417"/>
            <a:ext cx="1605600" cy="1755600"/>
          </a:xfrm>
          <a:prstGeom prst="rect">
            <a:avLst/>
          </a:prstGeom>
          <a:noFill/>
          <a:ln>
            <a:noFill/>
          </a:ln>
        </p:spPr>
        <p:txBody>
          <a:bodyPr anchorCtr="0" anchor="t" bIns="0" lIns="0" spcFirstLastPara="1" rIns="0" wrap="square" tIns="0">
            <a:spAutoFit/>
          </a:bodyPr>
          <a:lstStyle/>
          <a:p>
            <a:pPr indent="0" lvl="0" marL="0" marR="0" rtl="0" algn="ctr">
              <a:lnSpc>
                <a:spcPct val="140036"/>
              </a:lnSpc>
              <a:spcBef>
                <a:spcPts val="0"/>
              </a:spcBef>
              <a:spcAft>
                <a:spcPts val="0"/>
              </a:spcAft>
              <a:buNone/>
            </a:pPr>
            <a:r>
              <a:rPr i="1" lang="en-US" sz="2193">
                <a:solidFill>
                  <a:srgbClr val="F8F6EF"/>
                </a:solidFill>
                <a:latin typeface="Vollkorn"/>
                <a:ea typeface="Vollkorn"/>
                <a:cs typeface="Vollkorn"/>
                <a:sym typeface="Vollkorn"/>
              </a:rPr>
              <a:t>Mở rộng và nâng cao</a:t>
            </a:r>
            <a:endParaRPr i="1"/>
          </a:p>
          <a:p>
            <a:pPr indent="0" lvl="0" marL="0" marR="0" rtl="0" algn="ctr">
              <a:lnSpc>
                <a:spcPct val="140036"/>
              </a:lnSpc>
              <a:spcBef>
                <a:spcPts val="0"/>
              </a:spcBef>
              <a:spcAft>
                <a:spcPts val="0"/>
              </a:spcAft>
              <a:buNone/>
            </a:pPr>
            <a:r>
              <a:rPr i="1" lang="en-US" sz="2193">
                <a:solidFill>
                  <a:srgbClr val="F8F6EF"/>
                </a:solidFill>
                <a:latin typeface="Vollkorn"/>
                <a:ea typeface="Vollkorn"/>
                <a:cs typeface="Vollkorn"/>
                <a:sym typeface="Vollkorn"/>
              </a:rPr>
              <a:t> hiệu quả kinh tế đối ngoại</a:t>
            </a:r>
            <a:endParaRPr i="1"/>
          </a:p>
        </p:txBody>
      </p:sp>
      <p:sp>
        <p:nvSpPr>
          <p:cNvPr id="316" name="Google Shape;316;p8"/>
          <p:cNvSpPr txBox="1"/>
          <p:nvPr/>
        </p:nvSpPr>
        <p:spPr>
          <a:xfrm>
            <a:off x="1503114" y="6842459"/>
            <a:ext cx="1605600" cy="1629900"/>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i="1" lang="en-US" sz="2787">
                <a:solidFill>
                  <a:srgbClr val="000000"/>
                </a:solidFill>
                <a:latin typeface="Vollkorn"/>
                <a:ea typeface="Vollkorn"/>
                <a:cs typeface="Vollkorn"/>
                <a:sym typeface="Vollkorn"/>
              </a:rPr>
              <a:t>Bố trí lại </a:t>
            </a:r>
            <a:endParaRPr i="1"/>
          </a:p>
          <a:p>
            <a:pPr indent="0" lvl="0" marL="0" marR="0" rtl="0" algn="ctr">
              <a:lnSpc>
                <a:spcPct val="139971"/>
              </a:lnSpc>
              <a:spcBef>
                <a:spcPts val="0"/>
              </a:spcBef>
              <a:spcAft>
                <a:spcPts val="0"/>
              </a:spcAft>
              <a:buNone/>
            </a:pPr>
            <a:r>
              <a:rPr i="1" lang="en-US" sz="2787">
                <a:solidFill>
                  <a:srgbClr val="000000"/>
                </a:solidFill>
                <a:latin typeface="Vollkorn"/>
                <a:ea typeface="Vollkorn"/>
                <a:cs typeface="Vollkorn"/>
                <a:sym typeface="Vollkorn"/>
              </a:rPr>
              <a:t>cơ cấu </a:t>
            </a:r>
            <a:endParaRPr i="1"/>
          </a:p>
          <a:p>
            <a:pPr indent="0" lvl="0" marL="0" marR="0" rtl="0" algn="ctr">
              <a:lnSpc>
                <a:spcPct val="139971"/>
              </a:lnSpc>
              <a:spcBef>
                <a:spcPts val="0"/>
              </a:spcBef>
              <a:spcAft>
                <a:spcPts val="0"/>
              </a:spcAft>
              <a:buNone/>
            </a:pPr>
            <a:r>
              <a:rPr i="1" lang="en-US" sz="2787">
                <a:solidFill>
                  <a:srgbClr val="000000"/>
                </a:solidFill>
                <a:latin typeface="Vollkorn"/>
                <a:ea typeface="Vollkorn"/>
                <a:cs typeface="Vollkorn"/>
                <a:sym typeface="Vollkorn"/>
              </a:rPr>
              <a:t>sản xuất</a:t>
            </a:r>
            <a:endParaRPr i="1"/>
          </a:p>
        </p:txBody>
      </p:sp>
      <p:sp>
        <p:nvSpPr>
          <p:cNvPr id="317" name="Google Shape;317;p8"/>
          <p:cNvSpPr txBox="1"/>
          <p:nvPr/>
        </p:nvSpPr>
        <p:spPr>
          <a:xfrm>
            <a:off x="2731513" y="4098687"/>
            <a:ext cx="1605600" cy="14319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448">
                <a:solidFill>
                  <a:srgbClr val="FFFFFF"/>
                </a:solidFill>
                <a:latin typeface="Vollkorn"/>
                <a:ea typeface="Vollkorn"/>
                <a:cs typeface="Vollkorn"/>
                <a:sym typeface="Vollkorn"/>
              </a:rPr>
              <a:t>Điều chỉnh cơ cấu đầu tư xây dựng</a:t>
            </a:r>
            <a:endParaRPr i="1"/>
          </a:p>
        </p:txBody>
      </p:sp>
      <p:sp>
        <p:nvSpPr>
          <p:cNvPr id="318" name="Google Shape;318;p8"/>
          <p:cNvSpPr txBox="1"/>
          <p:nvPr/>
        </p:nvSpPr>
        <p:spPr>
          <a:xfrm>
            <a:off x="5834352" y="3255649"/>
            <a:ext cx="1605600" cy="19593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448">
                <a:solidFill>
                  <a:srgbClr val="FFFFFF"/>
                </a:solidFill>
                <a:latin typeface="Vollkorn"/>
                <a:ea typeface="Vollkorn"/>
                <a:cs typeface="Vollkorn"/>
                <a:sym typeface="Vollkorn"/>
              </a:rPr>
              <a:t>Sử dụng đúng đắn và cải tạo các TPKT</a:t>
            </a:r>
            <a:endParaRPr i="1"/>
          </a:p>
        </p:txBody>
      </p:sp>
      <p:sp>
        <p:nvSpPr>
          <p:cNvPr id="319" name="Google Shape;319;p8"/>
          <p:cNvSpPr txBox="1"/>
          <p:nvPr/>
        </p:nvSpPr>
        <p:spPr>
          <a:xfrm>
            <a:off x="9121669" y="3835043"/>
            <a:ext cx="1605600" cy="19593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448">
                <a:solidFill>
                  <a:srgbClr val="FFFFFF"/>
                </a:solidFill>
                <a:latin typeface="Vollkorn"/>
                <a:ea typeface="Vollkorn"/>
                <a:cs typeface="Vollkorn"/>
                <a:sym typeface="Vollkorn"/>
              </a:rPr>
              <a:t>Phát huy động lực khoa học – </a:t>
            </a:r>
            <a:endParaRPr i="1"/>
          </a:p>
          <a:p>
            <a:pPr indent="0" lvl="0" marL="0" marR="0" rtl="0" algn="ctr">
              <a:lnSpc>
                <a:spcPct val="139991"/>
              </a:lnSpc>
              <a:spcBef>
                <a:spcPts val="0"/>
              </a:spcBef>
              <a:spcAft>
                <a:spcPts val="0"/>
              </a:spcAft>
              <a:buNone/>
            </a:pPr>
            <a:r>
              <a:rPr i="1" lang="en-US" sz="2448">
                <a:solidFill>
                  <a:srgbClr val="FFFFFF"/>
                </a:solidFill>
                <a:latin typeface="Vollkorn"/>
                <a:ea typeface="Vollkorn"/>
                <a:cs typeface="Vollkorn"/>
                <a:sym typeface="Vollkorn"/>
              </a:rPr>
              <a:t>kỹ thuật</a:t>
            </a:r>
            <a:endParaRPr i="1" sz="2448">
              <a:solidFill>
                <a:srgbClr val="FFFFFF"/>
              </a:solidFill>
              <a:latin typeface="Vollkorn"/>
              <a:ea typeface="Vollkorn"/>
              <a:cs typeface="Vollkorn"/>
              <a:sym typeface="Vollkorn"/>
            </a:endParaRPr>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23" name="Shape 323"/>
        <p:cNvGrpSpPr/>
        <p:nvPr/>
      </p:nvGrpSpPr>
      <p:grpSpPr>
        <a:xfrm>
          <a:off x="0" y="0"/>
          <a:ext cx="0" cy="0"/>
          <a:chOff x="0" y="0"/>
          <a:chExt cx="0" cy="0"/>
        </a:xfrm>
      </p:grpSpPr>
      <p:sp>
        <p:nvSpPr>
          <p:cNvPr id="324" name="Google Shape;324;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6" name="Google Shape;326;p9"/>
          <p:cNvGrpSpPr/>
          <p:nvPr/>
        </p:nvGrpSpPr>
        <p:grpSpPr>
          <a:xfrm>
            <a:off x="14658460" y="1884065"/>
            <a:ext cx="2995930" cy="1205862"/>
            <a:chOff x="0" y="0"/>
            <a:chExt cx="3994574" cy="1607816"/>
          </a:xfrm>
        </p:grpSpPr>
        <p:sp>
          <p:nvSpPr>
            <p:cNvPr id="327" name="Google Shape;327;p9"/>
            <p:cNvSpPr/>
            <p:nvPr/>
          </p:nvSpPr>
          <p:spPr>
            <a:xfrm>
              <a:off x="0" y="0"/>
              <a:ext cx="3994574" cy="1607816"/>
            </a:xfrm>
            <a:custGeom>
              <a:rect b="b" l="l" r="r" t="t"/>
              <a:pathLst>
                <a:path extrusionOk="0" h="1607816" w="3994574">
                  <a:moveTo>
                    <a:pt x="0" y="0"/>
                  </a:moveTo>
                  <a:lnTo>
                    <a:pt x="3994574" y="0"/>
                  </a:lnTo>
                  <a:lnTo>
                    <a:pt x="3994574" y="1607816"/>
                  </a:lnTo>
                  <a:lnTo>
                    <a:pt x="0" y="160781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8" name="Google Shape;328;p9"/>
            <p:cNvSpPr txBox="1"/>
            <p:nvPr/>
          </p:nvSpPr>
          <p:spPr>
            <a:xfrm>
              <a:off x="173690" y="36036"/>
              <a:ext cx="3603900" cy="1556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Đại hội lần thứ VI và thực hiện đường lối </a:t>
              </a:r>
              <a:endParaRPr i="1"/>
            </a:p>
            <a:p>
              <a:pPr indent="0" lvl="0" marL="0" marR="0" rtl="0" algn="ctr">
                <a:lnSpc>
                  <a:spcPct val="108000"/>
                </a:lnSpc>
                <a:spcBef>
                  <a:spcPts val="0"/>
                </a:spcBef>
                <a:spcAft>
                  <a:spcPts val="0"/>
                </a:spcAft>
                <a:buNone/>
              </a:pPr>
              <a:r>
                <a:rPr i="1" lang="en-US" sz="2400">
                  <a:solidFill>
                    <a:srgbClr val="000000"/>
                  </a:solidFill>
                  <a:latin typeface="Vollkorn"/>
                  <a:ea typeface="Vollkorn"/>
                  <a:cs typeface="Vollkorn"/>
                  <a:sym typeface="Vollkorn"/>
                </a:rPr>
                <a:t>đổi mới toàn diện</a:t>
              </a:r>
              <a:endParaRPr i="1"/>
            </a:p>
          </p:txBody>
        </p:sp>
      </p:grpSp>
      <p:grpSp>
        <p:nvGrpSpPr>
          <p:cNvPr id="329" name="Google Shape;329;p9"/>
          <p:cNvGrpSpPr/>
          <p:nvPr/>
        </p:nvGrpSpPr>
        <p:grpSpPr>
          <a:xfrm>
            <a:off x="12585970" y="4108782"/>
            <a:ext cx="5257575" cy="4290887"/>
            <a:chOff x="0" y="0"/>
            <a:chExt cx="7010100" cy="5721182"/>
          </a:xfrm>
        </p:grpSpPr>
        <p:sp>
          <p:nvSpPr>
            <p:cNvPr id="330" name="Google Shape;330;p9"/>
            <p:cNvSpPr/>
            <p:nvPr/>
          </p:nvSpPr>
          <p:spPr>
            <a:xfrm>
              <a:off x="328497" y="0"/>
              <a:ext cx="6353052" cy="4109631"/>
            </a:xfrm>
            <a:custGeom>
              <a:rect b="b" l="l" r="r" t="t"/>
              <a:pathLst>
                <a:path extrusionOk="0" h="4109631" w="6353052">
                  <a:moveTo>
                    <a:pt x="0" y="0"/>
                  </a:moveTo>
                  <a:lnTo>
                    <a:pt x="6353052" y="0"/>
                  </a:lnTo>
                  <a:lnTo>
                    <a:pt x="6353052" y="4109631"/>
                  </a:lnTo>
                  <a:lnTo>
                    <a:pt x="0" y="4109631"/>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1" name="Google Shape;331;p9"/>
            <p:cNvSpPr txBox="1"/>
            <p:nvPr/>
          </p:nvSpPr>
          <p:spPr>
            <a:xfrm>
              <a:off x="0" y="4423982"/>
              <a:ext cx="7010100" cy="129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Hà Nội</a:t>
              </a:r>
              <a:endParaRPr i="1"/>
            </a:p>
            <a:p>
              <a:pPr indent="0" lvl="0" marL="0" marR="0" rtl="0" algn="ctr">
                <a:lnSpc>
                  <a:spcPct val="100000"/>
                </a:lnSpc>
                <a:spcBef>
                  <a:spcPts val="0"/>
                </a:spcBef>
                <a:spcAft>
                  <a:spcPts val="0"/>
                </a:spcAft>
                <a:buNone/>
              </a:pPr>
              <a:r>
                <a:rPr i="1" lang="en-US" sz="3160">
                  <a:solidFill>
                    <a:srgbClr val="FFFFFF"/>
                  </a:solidFill>
                  <a:latin typeface="Vollkorn"/>
                  <a:ea typeface="Vollkorn"/>
                  <a:cs typeface="Vollkorn"/>
                  <a:sym typeface="Vollkorn"/>
                </a:rPr>
                <a:t>15 - 18/12/1986</a:t>
              </a:r>
              <a:endParaRPr i="1"/>
            </a:p>
          </p:txBody>
        </p:sp>
      </p:grpSp>
      <p:sp>
        <p:nvSpPr>
          <p:cNvPr id="332" name="Google Shape;332;p9"/>
          <p:cNvSpPr txBox="1"/>
          <p:nvPr/>
        </p:nvSpPr>
        <p:spPr>
          <a:xfrm>
            <a:off x="2911994" y="1340081"/>
            <a:ext cx="124641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Đổi mới toàn diện, đưa đất nước ra khỏi khủng hoảng kinh tế - xã hội 1986 - 1996</a:t>
            </a:r>
            <a:endParaRPr i="1"/>
          </a:p>
        </p:txBody>
      </p:sp>
      <p:sp>
        <p:nvSpPr>
          <p:cNvPr id="333" name="Google Shape;333;p9"/>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34" name="Google Shape;334;p9"/>
          <p:cNvSpPr txBox="1"/>
          <p:nvPr/>
        </p:nvSpPr>
        <p:spPr>
          <a:xfrm>
            <a:off x="14952496" y="3261377"/>
            <a:ext cx="2407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Chính sách xã hội</a:t>
            </a:r>
            <a:endParaRPr i="1"/>
          </a:p>
        </p:txBody>
      </p:sp>
      <p:grpSp>
        <p:nvGrpSpPr>
          <p:cNvPr id="335" name="Google Shape;335;p9"/>
          <p:cNvGrpSpPr/>
          <p:nvPr/>
        </p:nvGrpSpPr>
        <p:grpSpPr>
          <a:xfrm>
            <a:off x="5845427" y="7175579"/>
            <a:ext cx="2498845" cy="2498845"/>
            <a:chOff x="0" y="0"/>
            <a:chExt cx="812800" cy="812800"/>
          </a:xfrm>
        </p:grpSpPr>
        <p:sp>
          <p:nvSpPr>
            <p:cNvPr id="336" name="Google Shape;33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A28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7" name="Google Shape;337;p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1" lang="en-US" sz="3999">
                  <a:solidFill>
                    <a:srgbClr val="000000"/>
                  </a:solidFill>
                  <a:latin typeface="Vollkorn"/>
                  <a:ea typeface="Vollkorn"/>
                  <a:cs typeface="Vollkorn"/>
                  <a:sym typeface="Vollkorn"/>
                </a:rPr>
                <a:t>Vấn đề xã hội</a:t>
              </a:r>
              <a:endParaRPr i="1"/>
            </a:p>
          </p:txBody>
        </p:sp>
      </p:grpSp>
      <p:grpSp>
        <p:nvGrpSpPr>
          <p:cNvPr id="338" name="Google Shape;338;p9"/>
          <p:cNvGrpSpPr/>
          <p:nvPr/>
        </p:nvGrpSpPr>
        <p:grpSpPr>
          <a:xfrm>
            <a:off x="5517247" y="2484097"/>
            <a:ext cx="3155205" cy="2898075"/>
            <a:chOff x="0" y="-66675"/>
            <a:chExt cx="767201" cy="704679"/>
          </a:xfrm>
        </p:grpSpPr>
        <p:sp>
          <p:nvSpPr>
            <p:cNvPr id="339" name="Google Shape;339;p9"/>
            <p:cNvSpPr/>
            <p:nvPr/>
          </p:nvSpPr>
          <p:spPr>
            <a:xfrm>
              <a:off x="0" y="0"/>
              <a:ext cx="767201" cy="638004"/>
            </a:xfrm>
            <a:custGeom>
              <a:rect b="b" l="l" r="r" t="t"/>
              <a:pathLst>
                <a:path extrusionOk="0" h="638004" w="767201">
                  <a:moveTo>
                    <a:pt x="125139" y="0"/>
                  </a:moveTo>
                  <a:lnTo>
                    <a:pt x="642062" y="0"/>
                  </a:lnTo>
                  <a:cubicBezTo>
                    <a:pt x="711174" y="0"/>
                    <a:pt x="767201" y="56026"/>
                    <a:pt x="767201" y="125139"/>
                  </a:cubicBezTo>
                  <a:lnTo>
                    <a:pt x="767201" y="512865"/>
                  </a:lnTo>
                  <a:cubicBezTo>
                    <a:pt x="767201" y="581977"/>
                    <a:pt x="711174" y="638004"/>
                    <a:pt x="642062" y="638004"/>
                  </a:cubicBezTo>
                  <a:lnTo>
                    <a:pt x="125139" y="638004"/>
                  </a:lnTo>
                  <a:cubicBezTo>
                    <a:pt x="56026" y="638004"/>
                    <a:pt x="0" y="581977"/>
                    <a:pt x="0" y="512865"/>
                  </a:cubicBezTo>
                  <a:lnTo>
                    <a:pt x="0" y="125139"/>
                  </a:lnTo>
                  <a:cubicBezTo>
                    <a:pt x="0" y="56026"/>
                    <a:pt x="56026" y="0"/>
                    <a:pt x="125139" y="0"/>
                  </a:cubicBezTo>
                  <a:close/>
                </a:path>
              </a:pathLst>
            </a:custGeom>
            <a:solidFill>
              <a:srgbClr val="FEFE00"/>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0" name="Google Shape;340;p9"/>
            <p:cNvSpPr txBox="1"/>
            <p:nvPr/>
          </p:nvSpPr>
          <p:spPr>
            <a:xfrm>
              <a:off x="0" y="-66675"/>
              <a:ext cx="767201" cy="704679"/>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1" lang="en-US" sz="3999">
                  <a:solidFill>
                    <a:srgbClr val="000000"/>
                  </a:solidFill>
                  <a:latin typeface="Vollkorn"/>
                  <a:ea typeface="Vollkorn"/>
                  <a:cs typeface="Vollkorn"/>
                  <a:sym typeface="Vollkorn"/>
                </a:rPr>
                <a:t>Chính sách </a:t>
              </a:r>
              <a:endParaRPr i="1"/>
            </a:p>
            <a:p>
              <a:pPr indent="0" lvl="0" marL="0" marR="0" rtl="0" algn="ctr">
                <a:lnSpc>
                  <a:spcPct val="140010"/>
                </a:lnSpc>
                <a:spcBef>
                  <a:spcPts val="0"/>
                </a:spcBef>
                <a:spcAft>
                  <a:spcPts val="0"/>
                </a:spcAft>
                <a:buNone/>
              </a:pPr>
              <a:r>
                <a:rPr b="1" i="1" lang="en-US" sz="3999">
                  <a:solidFill>
                    <a:srgbClr val="000000"/>
                  </a:solidFill>
                  <a:latin typeface="Vollkorn"/>
                  <a:ea typeface="Vollkorn"/>
                  <a:cs typeface="Vollkorn"/>
                  <a:sym typeface="Vollkorn"/>
                </a:rPr>
                <a:t>xã hội</a:t>
              </a:r>
              <a:endParaRPr i="1"/>
            </a:p>
          </p:txBody>
        </p:sp>
      </p:grpSp>
      <p:pic>
        <p:nvPicPr>
          <p:cNvPr id="341" name="Google Shape;341;p9"/>
          <p:cNvPicPr preferRelativeResize="0"/>
          <p:nvPr/>
        </p:nvPicPr>
        <p:blipFill rotWithShape="1">
          <a:blip r:embed="rId6">
            <a:alphaModFix/>
          </a:blip>
          <a:srcRect b="0" l="0" r="0" t="0"/>
          <a:stretch/>
        </p:blipFill>
        <p:spPr>
          <a:xfrm rot="-5400000">
            <a:off x="6053422" y="5522765"/>
            <a:ext cx="2082854" cy="1801669"/>
          </a:xfrm>
          <a:prstGeom prst="rect">
            <a:avLst/>
          </a:prstGeom>
          <a:noFill/>
          <a:ln>
            <a:noFill/>
          </a:ln>
        </p:spPr>
      </p:pic>
      <p:sp>
        <p:nvSpPr>
          <p:cNvPr id="342" name="Google Shape;342;p9"/>
          <p:cNvSpPr/>
          <p:nvPr/>
        </p:nvSpPr>
        <p:spPr>
          <a:xfrm>
            <a:off x="1603729" y="2688332"/>
            <a:ext cx="3913518" cy="2636733"/>
          </a:xfrm>
          <a:custGeom>
            <a:rect b="b" l="l" r="r" t="t"/>
            <a:pathLst>
              <a:path extrusionOk="0" h="2636733" w="3913518">
                <a:moveTo>
                  <a:pt x="0" y="0"/>
                </a:moveTo>
                <a:lnTo>
                  <a:pt x="3913518" y="0"/>
                </a:lnTo>
                <a:lnTo>
                  <a:pt x="3913518" y="2636733"/>
                </a:lnTo>
                <a:lnTo>
                  <a:pt x="0" y="263673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9"/>
          <p:cNvSpPr/>
          <p:nvPr/>
        </p:nvSpPr>
        <p:spPr>
          <a:xfrm rot="-2700000">
            <a:off x="2472045" y="5432845"/>
            <a:ext cx="3913518" cy="2636733"/>
          </a:xfrm>
          <a:custGeom>
            <a:rect b="b" l="l" r="r" t="t"/>
            <a:pathLst>
              <a:path extrusionOk="0" h="2636733" w="3913518">
                <a:moveTo>
                  <a:pt x="0" y="0"/>
                </a:moveTo>
                <a:lnTo>
                  <a:pt x="3913518" y="0"/>
                </a:lnTo>
                <a:lnTo>
                  <a:pt x="3913518" y="2636733"/>
                </a:lnTo>
                <a:lnTo>
                  <a:pt x="0" y="263673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9"/>
          <p:cNvSpPr/>
          <p:nvPr/>
        </p:nvSpPr>
        <p:spPr>
          <a:xfrm flipH="1">
            <a:off x="8672452" y="2686087"/>
            <a:ext cx="3913518" cy="2636733"/>
          </a:xfrm>
          <a:custGeom>
            <a:rect b="b" l="l" r="r" t="t"/>
            <a:pathLst>
              <a:path extrusionOk="0" h="2636733" w="3913518">
                <a:moveTo>
                  <a:pt x="3913518" y="0"/>
                </a:moveTo>
                <a:lnTo>
                  <a:pt x="0" y="0"/>
                </a:lnTo>
                <a:lnTo>
                  <a:pt x="0" y="2636732"/>
                </a:lnTo>
                <a:lnTo>
                  <a:pt x="3913518" y="2636732"/>
                </a:lnTo>
                <a:lnTo>
                  <a:pt x="3913518"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9"/>
          <p:cNvSpPr/>
          <p:nvPr/>
        </p:nvSpPr>
        <p:spPr>
          <a:xfrm flipH="1" rot="2448662">
            <a:off x="7769508" y="5393685"/>
            <a:ext cx="3913518" cy="2636733"/>
          </a:xfrm>
          <a:custGeom>
            <a:rect b="b" l="l" r="r" t="t"/>
            <a:pathLst>
              <a:path extrusionOk="0" h="2636733" w="3913518">
                <a:moveTo>
                  <a:pt x="3913517" y="0"/>
                </a:moveTo>
                <a:lnTo>
                  <a:pt x="0" y="0"/>
                </a:lnTo>
                <a:lnTo>
                  <a:pt x="0" y="2636733"/>
                </a:lnTo>
                <a:lnTo>
                  <a:pt x="3913517" y="2636733"/>
                </a:lnTo>
                <a:lnTo>
                  <a:pt x="3913517"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9"/>
          <p:cNvSpPr txBox="1"/>
          <p:nvPr/>
        </p:nvSpPr>
        <p:spPr>
          <a:xfrm>
            <a:off x="1988132" y="3462149"/>
            <a:ext cx="1989300" cy="140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Kế hoạch </a:t>
            </a:r>
            <a:endParaRPr i="1"/>
          </a:p>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hóa dân số &amp; việc làm</a:t>
            </a:r>
            <a:endParaRPr i="1"/>
          </a:p>
        </p:txBody>
      </p:sp>
      <p:sp>
        <p:nvSpPr>
          <p:cNvPr id="347" name="Google Shape;347;p9"/>
          <p:cNvSpPr txBox="1"/>
          <p:nvPr/>
        </p:nvSpPr>
        <p:spPr>
          <a:xfrm>
            <a:off x="10265252" y="3459904"/>
            <a:ext cx="1989300" cy="140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Công bằng </a:t>
            </a:r>
            <a:endParaRPr i="1"/>
          </a:p>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xã hội, an toàn xã hội</a:t>
            </a:r>
            <a:endParaRPr i="1"/>
          </a:p>
        </p:txBody>
      </p:sp>
      <p:sp>
        <p:nvSpPr>
          <p:cNvPr id="348" name="Google Shape;348;p9"/>
          <p:cNvSpPr txBox="1"/>
          <p:nvPr/>
        </p:nvSpPr>
        <p:spPr>
          <a:xfrm>
            <a:off x="3037553" y="6399179"/>
            <a:ext cx="1880100" cy="18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Giáo dục, văn hóa, </a:t>
            </a:r>
            <a:endParaRPr i="1"/>
          </a:p>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sức khỏe nhân dân</a:t>
            </a:r>
            <a:endParaRPr i="1"/>
          </a:p>
        </p:txBody>
      </p:sp>
      <p:sp>
        <p:nvSpPr>
          <p:cNvPr id="349" name="Google Shape;349;p9"/>
          <p:cNvSpPr txBox="1"/>
          <p:nvPr/>
        </p:nvSpPr>
        <p:spPr>
          <a:xfrm>
            <a:off x="9325224" y="6631030"/>
            <a:ext cx="1880100" cy="1408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Chính sách bảo trợ </a:t>
            </a:r>
            <a:endParaRPr i="1"/>
          </a:p>
          <a:p>
            <a:pPr indent="0" lvl="0" marL="0" marR="0" rtl="0" algn="ctr">
              <a:lnSpc>
                <a:spcPct val="100000"/>
              </a:lnSpc>
              <a:spcBef>
                <a:spcPts val="0"/>
              </a:spcBef>
              <a:spcAft>
                <a:spcPts val="0"/>
              </a:spcAft>
              <a:buNone/>
            </a:pPr>
            <a:r>
              <a:rPr i="1" lang="en-US" sz="3051">
                <a:solidFill>
                  <a:srgbClr val="000000"/>
                </a:solidFill>
                <a:latin typeface="Vollkorn"/>
                <a:ea typeface="Vollkorn"/>
                <a:cs typeface="Vollkorn"/>
                <a:sym typeface="Vollkorn"/>
              </a:rPr>
              <a:t>xã hội</a:t>
            </a:r>
            <a:endParaRPr i="1"/>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